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788" r:id="rId2"/>
    <p:sldId id="1121" r:id="rId3"/>
    <p:sldId id="1099" r:id="rId4"/>
    <p:sldId id="1101" r:id="rId5"/>
    <p:sldId id="824" r:id="rId6"/>
    <p:sldId id="816" r:id="rId7"/>
    <p:sldId id="817" r:id="rId8"/>
    <p:sldId id="831" r:id="rId9"/>
    <p:sldId id="839" r:id="rId10"/>
    <p:sldId id="838" r:id="rId11"/>
    <p:sldId id="837" r:id="rId12"/>
    <p:sldId id="834" r:id="rId13"/>
    <p:sldId id="832" r:id="rId14"/>
    <p:sldId id="840" r:id="rId15"/>
    <p:sldId id="835" r:id="rId16"/>
    <p:sldId id="836" r:id="rId17"/>
    <p:sldId id="833" r:id="rId18"/>
    <p:sldId id="841" r:id="rId19"/>
    <p:sldId id="828" r:id="rId20"/>
    <p:sldId id="1119" r:id="rId21"/>
    <p:sldId id="1120" r:id="rId22"/>
    <p:sldId id="1122" r:id="rId2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3883" autoAdjust="0"/>
  </p:normalViewPr>
  <p:slideViewPr>
    <p:cSldViewPr snapToGrid="0">
      <p:cViewPr varScale="1">
        <p:scale>
          <a:sx n="63" d="100"/>
          <a:sy n="63" d="100"/>
        </p:scale>
        <p:origin x="656" y="64"/>
      </p:cViewPr>
      <p:guideLst/>
    </p:cSldViewPr>
  </p:slideViewPr>
  <p:notesTextViewPr>
    <p:cViewPr>
      <p:scale>
        <a:sx n="1" d="1"/>
        <a:sy n="1" d="1"/>
      </p:scale>
      <p:origin x="0" y="0"/>
    </p:cViewPr>
  </p:notesText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1-6-2022</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4EE83B-746E-43A6-9C5E-172FCC41D561}" type="slidenum">
              <a:rPr lang="nl-NL" smtClean="0"/>
              <a:t>15</a:t>
            </a:fld>
            <a:endParaRPr lang="nl-NL"/>
          </a:p>
        </p:txBody>
      </p:sp>
    </p:spTree>
    <p:extLst>
      <p:ext uri="{BB962C8B-B14F-4D97-AF65-F5344CB8AC3E}">
        <p14:creationId xmlns:p14="http://schemas.microsoft.com/office/powerpoint/2010/main" val="7921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1-6-2022</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1-6-2022</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1-6-2022</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1-6-2022</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1-6-2022</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1-6-2022</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1-6-2022</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1-6-2022</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1-6-2022</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1-6-2022</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1-6-2022</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1-6-2022</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2022</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3gpp.org/ftp/tsg_sa/TSG_SA/TSGS_96_Budapest_2022_06/Docs/SP-220446.zip" TargetMode="Externa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3gpp.org/ftp/tsg_sa/TSG_SA/TSGS_96_Budapest_2022_06/Docs/SP-220445.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3gpp.org/ftp/tsg_sa/TSG_SA/TSGS_95E_Electronic_2022_03/Docs/SP-220083.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95E_Electronic_2022_03/Docs/SP-220087.zip" TargetMode="Externa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hyperlink" Target="https://www.3gpp.org/ftp/tsg_sa/TSG_SA/TSGS_96_Budapest_2022_06/Docs/SP-220447.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96_Budapest_2022_06/Docs/SP-220443.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96_Budapest_2022_06/Docs/SP-220444.zip" TargetMode="Externa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3gpp.org/ftp/tsg_sa/TSG_SA/TSGS_96_Budapest_2022_06/Docs/SP-220437.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3gpp.org/ftp/tsg_sa/TSG_SA/TSGS_85/Docs/SP-190838.zip" TargetMode="External"/><Relationship Id="rId1" Type="http://schemas.openxmlformats.org/officeDocument/2006/relationships/slideLayout" Target="../slideLayouts/slideLayout2.xml"/><Relationship Id="rId5" Type="http://schemas.openxmlformats.org/officeDocument/2006/relationships/image" Target="../media/image25.emf"/><Relationship Id="rId4" Type="http://schemas.openxmlformats.org/officeDocument/2006/relationships/image" Target="../media/image2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7.xml"/><Relationship Id="rId3" Type="http://schemas.openxmlformats.org/officeDocument/2006/relationships/slide" Target="slide11.xml"/><Relationship Id="rId7" Type="http://schemas.openxmlformats.org/officeDocument/2006/relationships/slide" Target="slide7.xml"/><Relationship Id="rId12"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slide" Target="slide6.xml"/><Relationship Id="rId11" Type="http://schemas.openxmlformats.org/officeDocument/2006/relationships/slide" Target="slide15.xml"/><Relationship Id="rId5" Type="http://schemas.openxmlformats.org/officeDocument/2006/relationships/slide" Target="slide13.xml"/><Relationship Id="rId10" Type="http://schemas.openxmlformats.org/officeDocument/2006/relationships/slide" Target="slide14.xml"/><Relationship Id="rId4" Type="http://schemas.openxmlformats.org/officeDocument/2006/relationships/slide" Target="slide12.xml"/><Relationship Id="rId9" Type="http://schemas.openxmlformats.org/officeDocument/2006/relationships/slide" Target="slide9.xml"/><Relationship Id="rId14" Type="http://schemas.openxmlformats.org/officeDocument/2006/relationships/slide" Target="slide18.xml"/></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hyperlink" Target="https://www.3gpp.org/ftp/tsg_sa/TSG_SA/TSGS_95E_Electronic_2022_03/Docs/SP-220084.zip"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10" Type="http://schemas.openxmlformats.org/officeDocument/2006/relationships/image" Target="../media/image9.jpeg"/><Relationship Id="rId4" Type="http://schemas.openxmlformats.org/officeDocument/2006/relationships/image" Target="../media/image4.pn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3gpp.org/ftp/tsg_sa/TSG_SA/TSGS_95E_Electronic_2022_03/Docs/SP-220085.zip" TargetMode="External"/><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3gpp.org/ftp/tsg_sa/TSG_SA/TSGS_95E_Electronic_2022_03/Docs/SP-220353.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442.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168441" y="2152944"/>
            <a:ext cx="11855117" cy="2852737"/>
          </a:xfrm>
        </p:spPr>
        <p:txBody>
          <a:bodyPr/>
          <a:lstStyle/>
          <a:p>
            <a:pPr algn="ctr"/>
            <a:r>
              <a:rPr lang="en-US" sz="8000" dirty="0"/>
              <a:t>SA1 Rel-19 Content</a:t>
            </a:r>
            <a:br>
              <a:rPr lang="en-US" dirty="0"/>
            </a:br>
            <a:r>
              <a:rPr lang="en-US" sz="4800" dirty="0"/>
              <a:t>- Review of Rel-19 process and content and in SA1 </a:t>
            </a:r>
            <a:r>
              <a:rPr lang="en-US" sz="4400" dirty="0"/>
              <a:t>including studies agreed </a:t>
            </a:r>
            <a:r>
              <a:rPr lang="en-US" sz="4800" dirty="0"/>
              <a:t>- </a:t>
            </a:r>
            <a:r>
              <a:rPr lang="en-US" altLang="nl-NL" sz="5400" dirty="0"/>
              <a:t>	</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318946" y="330212"/>
            <a:ext cx="2826327" cy="369332"/>
          </a:xfrm>
          <a:prstGeom prst="rect">
            <a:avLst/>
          </a:prstGeom>
          <a:noFill/>
        </p:spPr>
        <p:txBody>
          <a:bodyPr wrap="square" rtlCol="0">
            <a:spAutoFit/>
          </a:bodyPr>
          <a:lstStyle/>
          <a:p>
            <a:r>
              <a:rPr lang="en-GB" b="1" dirty="0"/>
              <a:t>SP-220524</a:t>
            </a:r>
            <a:endParaRPr lang="nl-NL"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889694092"/>
              </p:ext>
            </p:extLst>
          </p:nvPr>
        </p:nvGraphicFramePr>
        <p:xfrm>
          <a:off x="147438" y="1173208"/>
          <a:ext cx="7060765" cy="5044440"/>
        </p:xfrm>
        <a:graphic>
          <a:graphicData uri="http://schemas.openxmlformats.org/drawingml/2006/table">
            <a:tbl>
              <a:tblPr bandRow="1">
                <a:tableStyleId>{2D5ABB26-0587-4C30-8999-92F81FD0307C}</a:tableStyleId>
              </a:tblPr>
              <a:tblGrid>
                <a:gridCol w="1288101">
                  <a:extLst>
                    <a:ext uri="{9D8B030D-6E8A-4147-A177-3AD203B41FA5}">
                      <a16:colId xmlns:a16="http://schemas.microsoft.com/office/drawing/2014/main" val="201738029"/>
                    </a:ext>
                  </a:extLst>
                </a:gridCol>
                <a:gridCol w="2176425">
                  <a:extLst>
                    <a:ext uri="{9D8B030D-6E8A-4147-A177-3AD203B41FA5}">
                      <a16:colId xmlns:a16="http://schemas.microsoft.com/office/drawing/2014/main" val="2338416132"/>
                    </a:ext>
                  </a:extLst>
                </a:gridCol>
                <a:gridCol w="1027498">
                  <a:extLst>
                    <a:ext uri="{9D8B030D-6E8A-4147-A177-3AD203B41FA5}">
                      <a16:colId xmlns:a16="http://schemas.microsoft.com/office/drawing/2014/main" val="2639471719"/>
                    </a:ext>
                  </a:extLst>
                </a:gridCol>
                <a:gridCol w="2568741">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Energy Efficiency as service criteria [</a:t>
                      </a:r>
                      <a:r>
                        <a:rPr lang="en-US" sz="2400" b="1" dirty="0" err="1"/>
                        <a:t>FS_E</a:t>
                      </a:r>
                      <a:r>
                        <a:rPr lang="en-US" altLang="zh-CN" sz="2400" b="1" dirty="0" err="1"/>
                        <a:t>nergyServ</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82663"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Xiaonan</a:t>
                      </a:r>
                      <a:r>
                        <a:rPr lang="en-US" sz="1600" kern="1200" baseline="0" dirty="0">
                          <a:solidFill>
                            <a:schemeClr val="tx1"/>
                          </a:solidFill>
                          <a:effectLst/>
                          <a:latin typeface="+mn-lt"/>
                          <a:ea typeface="+mn-ea"/>
                          <a:cs typeface="+mn-cs"/>
                        </a:rPr>
                        <a:t> Shi</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kern="1200" dirty="0">
                          <a:solidFill>
                            <a:schemeClr val="tx1"/>
                          </a:solidFill>
                          <a:effectLst/>
                          <a:latin typeface="+mn-lt"/>
                          <a:ea typeface="+mn-ea"/>
                          <a:cs typeface="+mn-cs"/>
                        </a:rPr>
                        <a:t>(</a:t>
                      </a:r>
                      <a:r>
                        <a:rPr lang="de-AT" sz="1600" kern="1200" dirty="0">
                          <a:solidFill>
                            <a:schemeClr val="tx1"/>
                          </a:solidFill>
                          <a:effectLst/>
                          <a:latin typeface="+mn-lt"/>
                          <a:ea typeface="+mn-ea"/>
                          <a:cs typeface="+mn-cs"/>
                        </a:rPr>
                        <a:t>China Mobile</a:t>
                      </a:r>
                      <a:r>
                        <a:rPr lang="nl-NL" sz="1600" kern="1200" dirty="0">
                          <a:solidFill>
                            <a:schemeClr val="tx1"/>
                          </a:solidFill>
                          <a:effectLst/>
                          <a:latin typeface="+mn-lt"/>
                          <a:ea typeface="+mn-ea"/>
                          <a:cs typeface="+mn-cs"/>
                        </a:rPr>
                        <a:t>)</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2"/>
                        </a:rPr>
                        <a:t>SP-220446</a:t>
                      </a:r>
                      <a:endParaRPr lang="nl-NL"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hangingPunct="0"/>
                      <a:r>
                        <a:rPr lang="en-US" altLang="zh-CN" sz="1600" kern="1200" dirty="0">
                          <a:solidFill>
                            <a:schemeClr val="tx1"/>
                          </a:solidFill>
                          <a:effectLst/>
                          <a:latin typeface="+mn-lt"/>
                          <a:ea typeface="+mn-ea"/>
                          <a:cs typeface="+mn-cs"/>
                        </a:rPr>
                        <a:t>This study</a:t>
                      </a:r>
                      <a:r>
                        <a:rPr lang="en-US" altLang="zh-CN" sz="1600" kern="1200" baseline="0" dirty="0">
                          <a:solidFill>
                            <a:schemeClr val="tx1"/>
                          </a:solidFill>
                          <a:effectLst/>
                          <a:latin typeface="+mn-lt"/>
                          <a:ea typeface="+mn-ea"/>
                          <a:cs typeface="+mn-cs"/>
                        </a:rPr>
                        <a:t> is aiming at </a:t>
                      </a:r>
                      <a:r>
                        <a:rPr lang="en-US" altLang="zh-CN" sz="1600" kern="1200" dirty="0">
                          <a:solidFill>
                            <a:schemeClr val="tx1"/>
                          </a:solidFill>
                          <a:effectLst/>
                          <a:latin typeface="+mn-lt"/>
                          <a:ea typeface="+mn-ea"/>
                          <a:cs typeface="+mn-cs"/>
                        </a:rPr>
                        <a:t>analyzing different scenarios and generate requirements in what’s more to support energy efficiency in various service scenarios </a:t>
                      </a:r>
                      <a:r>
                        <a:rPr lang="en-GB" altLang="zh-CN" sz="1600" kern="1200" dirty="0">
                          <a:solidFill>
                            <a:schemeClr val="tx1"/>
                          </a:solidFill>
                          <a:effectLst/>
                          <a:latin typeface="+mn-lt"/>
                          <a:ea typeface="+mn-ea"/>
                          <a:cs typeface="+mn-cs"/>
                        </a:rPr>
                        <a:t>besides finding energy efficient solutions as in past</a:t>
                      </a:r>
                      <a:r>
                        <a:rPr lang="en-US" altLang="zh-CN" sz="1600" kern="1200" dirty="0">
                          <a:solidFill>
                            <a:schemeClr val="tx1"/>
                          </a:solidFill>
                          <a:effectLst/>
                          <a:latin typeface="+mn-lt"/>
                          <a:ea typeface="+mn-ea"/>
                          <a:cs typeface="+mn-cs"/>
                        </a:rPr>
                        <a:t>. It is worth considering how to deliver services with energy efficiency as service criteria, associated with verticals’ preferences, and how to support the policy of handling energy efficiency as part of a subscription.</a:t>
                      </a:r>
                      <a:endParaRPr lang="en-US"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285750" lvl="0" indent="-285750" hangingPunct="0">
                        <a:spcAft>
                          <a:spcPts val="900"/>
                        </a:spcAft>
                        <a:buFont typeface="Arial" panose="020B0604020202020204" pitchFamily="34" charset="0"/>
                        <a:buChar char="•"/>
                      </a:pPr>
                      <a:r>
                        <a:rPr lang="en-GB" altLang="zh-CN" sz="1600" dirty="0">
                          <a:solidFill>
                            <a:srgbClr val="000000"/>
                          </a:solidFill>
                          <a:effectLst/>
                          <a:latin typeface="+mn-lt"/>
                          <a:ea typeface="+mn-ea"/>
                          <a:cs typeface="Times New Roman" panose="02020603050405020304" pitchFamily="18" charset="0"/>
                        </a:rPr>
                        <a:t>Define and support energy efficiency criteria as part of communication service to user and application services.</a:t>
                      </a:r>
                      <a:endParaRPr lang="zh-CN" altLang="zh-CN" sz="1600" dirty="0">
                        <a:solidFill>
                          <a:srgbClr val="000000"/>
                        </a:solidFill>
                        <a:effectLst/>
                        <a:latin typeface="+mn-lt"/>
                        <a:ea typeface="+mn-ea"/>
                        <a:cs typeface="Times New Roman" panose="02020603050405020304" pitchFamily="18" charset="0"/>
                      </a:endParaRPr>
                    </a:p>
                    <a:p>
                      <a:pPr marL="285750" lvl="0" indent="-285750" hangingPunct="0">
                        <a:spcAft>
                          <a:spcPts val="900"/>
                        </a:spcAft>
                        <a:buFont typeface="Arial" panose="020B0604020202020204" pitchFamily="34" charset="0"/>
                        <a:buChar char="•"/>
                      </a:pPr>
                      <a:r>
                        <a:rPr lang="en-GB" altLang="zh-CN" sz="1600" dirty="0">
                          <a:solidFill>
                            <a:srgbClr val="000000"/>
                          </a:solidFill>
                          <a:effectLst/>
                          <a:latin typeface="+mn-lt"/>
                          <a:ea typeface="+mn-ea"/>
                          <a:cs typeface="Times New Roman" panose="02020603050405020304" pitchFamily="18" charset="0"/>
                        </a:rPr>
                        <a:t>Support </a:t>
                      </a:r>
                      <a:r>
                        <a:rPr lang="en-US" altLang="zh-CN" sz="1600" dirty="0">
                          <a:solidFill>
                            <a:srgbClr val="000000"/>
                          </a:solidFill>
                          <a:effectLst/>
                          <a:latin typeface="+mn-lt"/>
                          <a:ea typeface="+mn-ea"/>
                          <a:cs typeface="Times New Roman" panose="02020603050405020304" pitchFamily="18" charset="0"/>
                        </a:rPr>
                        <a:t>information exposure on systematic energy consumption or level of energy efficiency to vertical customers</a:t>
                      </a:r>
                      <a:r>
                        <a:rPr lang="en-GB" altLang="zh-CN" sz="1600" dirty="0">
                          <a:solidFill>
                            <a:srgbClr val="000000"/>
                          </a:solidFill>
                          <a:effectLst/>
                          <a:latin typeface="+mn-lt"/>
                          <a:ea typeface="+mn-ea"/>
                          <a:cs typeface="Times New Roman" panose="02020603050405020304" pitchFamily="18" charset="0"/>
                        </a:rPr>
                        <a:t>.</a:t>
                      </a:r>
                      <a:endParaRPr lang="en-US" altLang="zh-CN" sz="1600" dirty="0">
                        <a:solidFill>
                          <a:srgbClr val="000000"/>
                        </a:solidFill>
                        <a:effectLst/>
                        <a:latin typeface="+mn-lt"/>
                        <a:ea typeface="+mn-ea"/>
                        <a:cs typeface="Times New Roman" panose="02020603050405020304" pitchFamily="18" charset="0"/>
                      </a:endParaRPr>
                    </a:p>
                    <a:p>
                      <a:pPr marL="285750" lvl="0" indent="-285750" hangingPunct="0">
                        <a:spcAft>
                          <a:spcPts val="900"/>
                        </a:spcAft>
                        <a:buFont typeface="Arial" panose="020B0604020202020204" pitchFamily="34" charset="0"/>
                        <a:buChar char="•"/>
                      </a:pPr>
                      <a:r>
                        <a:rPr lang="en-GB" altLang="zh-CN" sz="1600" dirty="0">
                          <a:solidFill>
                            <a:srgbClr val="000000"/>
                          </a:solidFill>
                          <a:effectLst/>
                          <a:latin typeface="+mn-lt"/>
                          <a:ea typeface="+mn-ea"/>
                        </a:rPr>
                        <a:t>Gap analysis between the identified potential requirements and existing 5GS requirements or functionalities.</a:t>
                      </a:r>
                      <a:endParaRPr lang="nl-NL" sz="28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90" name="文本框 89"/>
          <p:cNvSpPr txBox="1"/>
          <p:nvPr/>
        </p:nvSpPr>
        <p:spPr>
          <a:xfrm>
            <a:off x="7486296" y="4715743"/>
            <a:ext cx="4286026" cy="422729"/>
          </a:xfrm>
          <a:prstGeom prst="rect">
            <a:avLst/>
          </a:prstGeom>
          <a:solidFill>
            <a:srgbClr val="9BBB59">
              <a:lumMod val="40000"/>
              <a:lumOff val="60000"/>
            </a:srgbClr>
          </a:solidFill>
          <a:ln>
            <a:solidFill>
              <a:srgbClr val="9BBB59">
                <a:lumMod val="40000"/>
                <a:lumOff val="60000"/>
              </a:srgbClr>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black"/>
                </a:solidFill>
                <a:effectLst/>
                <a:uLnTx/>
                <a:uFillTx/>
                <a:ea typeface="宋体" panose="02010600030101010101" pitchFamily="2" charset="-122"/>
              </a:rPr>
              <a:t>5G System</a:t>
            </a:r>
            <a:endParaRPr kumimoji="0" lang="zh-CN" altLang="en-US" sz="1800" b="0" i="0" u="none" strike="noStrike" kern="0" cap="none" spc="0" normalizeH="0" baseline="0" noProof="0" dirty="0">
              <a:ln>
                <a:noFill/>
              </a:ln>
              <a:solidFill>
                <a:prstClr val="black"/>
              </a:solidFill>
              <a:effectLst/>
              <a:uLnTx/>
              <a:uFillTx/>
              <a:ea typeface="宋体" panose="02010600030101010101" pitchFamily="2" charset="-122"/>
            </a:endParaRPr>
          </a:p>
        </p:txBody>
      </p:sp>
      <p:sp>
        <p:nvSpPr>
          <p:cNvPr id="91" name="文本框 90"/>
          <p:cNvSpPr txBox="1"/>
          <p:nvPr/>
        </p:nvSpPr>
        <p:spPr>
          <a:xfrm>
            <a:off x="7406907" y="3560455"/>
            <a:ext cx="1020920" cy="646331"/>
          </a:xfrm>
          <a:prstGeom prst="rect">
            <a:avLst/>
          </a:prstGeom>
          <a:noFill/>
          <a:ln>
            <a:noFill/>
          </a:ln>
        </p:spPr>
        <p:txBody>
          <a:bodyPr wrap="square" rtlCol="0">
            <a:spAutoFit/>
          </a:bodyPr>
          <a:lstStyle/>
          <a:p>
            <a:pPr algn="ctr"/>
            <a:r>
              <a:rPr lang="en-US" altLang="zh-CN" dirty="0">
                <a:solidFill>
                  <a:prstClr val="black"/>
                </a:solidFill>
                <a:ea typeface="宋体" panose="02010600030101010101" pitchFamily="2" charset="-122"/>
              </a:rPr>
              <a:t>Select EE criteria</a:t>
            </a:r>
            <a:endParaRPr lang="zh-CN" altLang="en-US" dirty="0">
              <a:solidFill>
                <a:prstClr val="black"/>
              </a:solidFill>
              <a:ea typeface="宋体" panose="02010600030101010101" pitchFamily="2" charset="-122"/>
            </a:endParaRPr>
          </a:p>
        </p:txBody>
      </p:sp>
      <p:sp>
        <p:nvSpPr>
          <p:cNvPr id="92" name="文本框 91"/>
          <p:cNvSpPr txBox="1"/>
          <p:nvPr/>
        </p:nvSpPr>
        <p:spPr>
          <a:xfrm>
            <a:off x="10573717" y="3744757"/>
            <a:ext cx="1524000" cy="369332"/>
          </a:xfrm>
          <a:prstGeom prst="rect">
            <a:avLst/>
          </a:prstGeom>
          <a:noFill/>
          <a:ln>
            <a:noFill/>
          </a:ln>
        </p:spPr>
        <p:txBody>
          <a:bodyPr wrap="square" rtlCol="0">
            <a:spAutoFit/>
          </a:bodyPr>
          <a:lstStyle/>
          <a:p>
            <a:pPr algn="ctr"/>
            <a:r>
              <a:rPr lang="en-US" altLang="zh-CN" dirty="0">
                <a:solidFill>
                  <a:prstClr val="black"/>
                </a:solidFill>
                <a:ea typeface="宋体" panose="02010600030101010101" pitchFamily="2" charset="-122"/>
              </a:rPr>
              <a:t>EE exposure</a:t>
            </a:r>
            <a:endParaRPr lang="zh-CN" altLang="en-US" dirty="0">
              <a:solidFill>
                <a:prstClr val="black"/>
              </a:solidFill>
              <a:ea typeface="宋体" panose="02010600030101010101" pitchFamily="2" charset="-122"/>
            </a:endParaRPr>
          </a:p>
        </p:txBody>
      </p:sp>
      <p:pic>
        <p:nvPicPr>
          <p:cNvPr id="93" name="Picture 46" descr="https://gimg2.baidu.com/image_search/src=http%3A%2F%2Fbpic.51yuansu.com%2Fpic2%2Fcover%2F00%2F46%2F75%2F5815899e0c24c_610.jpg&amp;refer=http%3A%2F%2Fbpic.51yuansu.com&amp;app=2002&amp;size=f9999,10000&amp;q=a80&amp;n=0&amp;g=0n&amp;fmt=auto?sec=1653634888&amp;t=952f914174e03d538b530e38fecb54dc"/>
          <p:cNvPicPr>
            <a:picLocks noChangeAspect="1" noChangeArrowheads="1"/>
          </p:cNvPicPr>
          <p:nvPr/>
        </p:nvPicPr>
        <p:blipFill>
          <a:blip r:embed="rId3" cstate="hqprint">
            <a:duotone>
              <a:srgbClr val="9BBB59">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7486296" y="2475992"/>
            <a:ext cx="862143" cy="862143"/>
          </a:xfrm>
          <a:prstGeom prst="rect">
            <a:avLst/>
          </a:prstGeom>
          <a:noFill/>
          <a:extLst>
            <a:ext uri="{909E8E84-426E-40DD-AFC4-6F175D3DCCD1}">
              <a14:hiddenFill xmlns:a14="http://schemas.microsoft.com/office/drawing/2010/main">
                <a:solidFill>
                  <a:srgbClr val="FFFFFF"/>
                </a:solidFill>
              </a14:hiddenFill>
            </a:ext>
          </a:extLst>
        </p:spPr>
      </p:pic>
      <p:cxnSp>
        <p:nvCxnSpPr>
          <p:cNvPr id="94" name="直接箭头连接符 93"/>
          <p:cNvCxnSpPr/>
          <p:nvPr/>
        </p:nvCxnSpPr>
        <p:spPr bwMode="auto">
          <a:xfrm flipH="1">
            <a:off x="8533040" y="3383864"/>
            <a:ext cx="0" cy="1296000"/>
          </a:xfrm>
          <a:prstGeom prst="straightConnector1">
            <a:avLst/>
          </a:prstGeom>
          <a:solidFill>
            <a:srgbClr val="4F81BD"/>
          </a:solidFill>
          <a:ln w="19050" cap="flat" cmpd="sng" algn="ctr">
            <a:solidFill>
              <a:srgbClr val="92D050"/>
            </a:solidFill>
            <a:prstDash val="solid"/>
            <a:round/>
            <a:headEnd type="none" w="med" len="med"/>
            <a:tailEnd type="triangle"/>
          </a:ln>
          <a:effectLst/>
        </p:spPr>
      </p:cxnSp>
      <p:cxnSp>
        <p:nvCxnSpPr>
          <p:cNvPr id="95" name="直接箭头连接符 94"/>
          <p:cNvCxnSpPr/>
          <p:nvPr/>
        </p:nvCxnSpPr>
        <p:spPr bwMode="auto">
          <a:xfrm flipH="1">
            <a:off x="10649085" y="3383864"/>
            <a:ext cx="0" cy="1296000"/>
          </a:xfrm>
          <a:prstGeom prst="straightConnector1">
            <a:avLst/>
          </a:prstGeom>
          <a:solidFill>
            <a:srgbClr val="4F81BD"/>
          </a:solidFill>
          <a:ln w="19050" cap="flat" cmpd="sng" algn="ctr">
            <a:solidFill>
              <a:srgbClr val="92D050"/>
            </a:solidFill>
            <a:prstDash val="solid"/>
            <a:round/>
            <a:headEnd type="triangle" w="med" len="med"/>
            <a:tailEnd type="none"/>
          </a:ln>
          <a:effectLst/>
        </p:spPr>
      </p:cxnSp>
      <p:pic>
        <p:nvPicPr>
          <p:cNvPr id="96" name="Picture 48" descr="https://gimg2.baidu.com/image_search/src=http%3A%2F%2Fpic.51yuansu.com%2Fpic3%2Fcover%2F00%2F73%2F91%2F58b79f48e0878_610.jpg&amp;refer=http%3A%2F%2Fpic.51yuansu.com&amp;app=2002&amp;size=f9999,10000&amp;q=a80&amp;n=0&amp;g=0n&amp;fmt=auto?sec=1653635054&amp;t=b4e67930ac4d663ef5570dc86865dd0d"/>
          <p:cNvPicPr>
            <a:picLocks noChangeAspect="1" noChangeArrowheads="1"/>
          </p:cNvPicPr>
          <p:nvPr/>
        </p:nvPicPr>
        <p:blipFill>
          <a:blip r:embed="rId4" cstate="print">
            <a:duotone>
              <a:srgbClr val="9BBB59">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8627625" y="2475991"/>
            <a:ext cx="862143" cy="862143"/>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50" descr="https://gimg2.baidu.com/image_search/src=http%3A%2F%2Fpic.51yuansu.com%2Fpic2%2Fcover%2F00%2F44%2F01%2F5813a856e7762_610.jpg&amp;refer=http%3A%2F%2Fpic.51yuansu.com&amp;app=2002&amp;size=f9999,10000&amp;q=a80&amp;n=0&amp;g=0n&amp;fmt=auto?sec=1653635090&amp;t=c8b5c1bf5a6906a208e071d391f2f9f5"/>
          <p:cNvPicPr>
            <a:picLocks noChangeAspect="1" noChangeArrowheads="1"/>
          </p:cNvPicPr>
          <p:nvPr/>
        </p:nvPicPr>
        <p:blipFill>
          <a:blip r:embed="rId5" cstate="print">
            <a:duotone>
              <a:srgbClr val="9BBB59">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9768954" y="2475991"/>
            <a:ext cx="850974" cy="850974"/>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52" descr="https://gimg2.baidu.com/image_search/src=http%3A%2F%2Fpic.51yuansu.com%2Fpic2%2Fcover%2F00%2F38%2F58%2F5812b50015bab_610.jpg&amp;refer=http%3A%2F%2Fpic.51yuansu.com&amp;app=2002&amp;size=f9999,10000&amp;q=a80&amp;n=0&amp;g=0n&amp;fmt=auto?sec=1653635112&amp;t=fe4abed1a69406fae116b10ca2018d78"/>
          <p:cNvPicPr>
            <a:picLocks noChangeAspect="1" noChangeArrowheads="1"/>
          </p:cNvPicPr>
          <p:nvPr/>
        </p:nvPicPr>
        <p:blipFill>
          <a:blip r:embed="rId6" cstate="print">
            <a:duotone>
              <a:srgbClr val="9BBB59">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10899113" y="2464924"/>
            <a:ext cx="873209" cy="87320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FC980CDA-0027-4AC0-B097-2674211C004A}"/>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spTree>
    <p:extLst>
      <p:ext uri="{BB962C8B-B14F-4D97-AF65-F5344CB8AC3E}">
        <p14:creationId xmlns:p14="http://schemas.microsoft.com/office/powerpoint/2010/main" val="2527206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769718671"/>
              </p:ext>
            </p:extLst>
          </p:nvPr>
        </p:nvGraphicFramePr>
        <p:xfrm>
          <a:off x="201098" y="1153337"/>
          <a:ext cx="7763175" cy="4880099"/>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Upper layer traffic steering, switching and split over dual 3GPP access [</a:t>
                      </a:r>
                      <a:r>
                        <a:rPr lang="en-US" sz="2400" b="1" dirty="0" err="1"/>
                        <a:t>FS_DualSteer</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Francesco Pica</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Qualcomm</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hlinkClick r:id="rId2"/>
                        </a:rPr>
                        <a:t>SP-220445</a:t>
                      </a:r>
                      <a:endParaRPr lang="en-GB"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704339">
                <a:tc>
                  <a:txBody>
                    <a:bodyPr/>
                    <a:lstStyle/>
                    <a:p>
                      <a:r>
                        <a:rPr lang="nl-NL" sz="1600" b="1" dirty="0"/>
                        <a:t>Summary</a:t>
                      </a:r>
                    </a:p>
                  </a:txBody>
                  <a:tcPr/>
                </a:tc>
                <a:tc gridSpan="3">
                  <a:txBody>
                    <a:bodyPr/>
                    <a:lstStyle/>
                    <a:p>
                      <a:pPr algn="just"/>
                      <a:r>
                        <a:rPr lang="en-GB" sz="1600" kern="1200" dirty="0">
                          <a:solidFill>
                            <a:schemeClr val="tx1"/>
                          </a:solidFill>
                          <a:effectLst/>
                          <a:latin typeface="+mn-lt"/>
                          <a:ea typeface="+mn-ea"/>
                          <a:cs typeface="+mn-cs"/>
                        </a:rPr>
                        <a:t>Enhanced 5GS support of upper layer steering, split and switching of UE’s traffic (same data session), across two 3GPP access links</a:t>
                      </a:r>
                      <a:endParaRPr lang="en-US"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hangingPunct="0"/>
                      <a:r>
                        <a:rPr lang="en-GB" sz="1600" kern="1200" dirty="0">
                          <a:solidFill>
                            <a:schemeClr val="tx1"/>
                          </a:solidFill>
                          <a:effectLst/>
                          <a:latin typeface="+mn-lt"/>
                          <a:ea typeface="+mn-ea"/>
                          <a:cs typeface="+mn-cs"/>
                        </a:rPr>
                        <a:t>Study use cases and potential new service requirements, for the following scenarios:</a:t>
                      </a:r>
                      <a:endParaRPr lang="en-US" sz="1600" kern="1200" dirty="0">
                        <a:solidFill>
                          <a:schemeClr val="tx1"/>
                        </a:solidFill>
                        <a:effectLst/>
                        <a:latin typeface="+mn-lt"/>
                        <a:ea typeface="+mn-ea"/>
                        <a:cs typeface="+mn-cs"/>
                      </a:endParaRPr>
                    </a:p>
                    <a:p>
                      <a:pPr marL="285750" lvl="0" indent="-285750" hangingPunct="0">
                        <a:buFont typeface="Arial" panose="020B0604020202020204" pitchFamily="34" charset="0"/>
                        <a:buChar char="•"/>
                      </a:pPr>
                      <a:r>
                        <a:rPr lang="en-GB" sz="1600" kern="1200" dirty="0">
                          <a:solidFill>
                            <a:schemeClr val="tx1"/>
                          </a:solidFill>
                          <a:effectLst/>
                          <a:latin typeface="+mn-lt"/>
                          <a:ea typeface="+mn-ea"/>
                          <a:cs typeface="+mn-cs"/>
                        </a:rPr>
                        <a:t>Single PLMN, PLMN plus (standalone) NPN, two PLMNs </a:t>
                      </a:r>
                    </a:p>
                    <a:p>
                      <a:pPr marL="742950" lvl="1" indent="-285750" hangingPunct="0">
                        <a:buFont typeface="Arial" panose="020B0604020202020204" pitchFamily="34" charset="0"/>
                        <a:buChar char="•"/>
                      </a:pPr>
                      <a:r>
                        <a:rPr lang="en-GB" sz="1600" kern="1200" dirty="0">
                          <a:solidFill>
                            <a:schemeClr val="tx1"/>
                          </a:solidFill>
                          <a:effectLst/>
                          <a:latin typeface="+mn-lt"/>
                          <a:ea typeface="+mn-ea"/>
                          <a:cs typeface="+mn-cs"/>
                        </a:rPr>
                        <a:t>assuming a single subscription to a PLMN</a:t>
                      </a:r>
                      <a:endParaRPr lang="en-US" sz="1600" kern="1200" dirty="0">
                        <a:solidFill>
                          <a:schemeClr val="tx1"/>
                        </a:solidFill>
                        <a:effectLst/>
                        <a:latin typeface="+mn-lt"/>
                        <a:ea typeface="+mn-ea"/>
                        <a:cs typeface="+mn-cs"/>
                      </a:endParaRPr>
                    </a:p>
                    <a:p>
                      <a:pPr marL="285750" lvl="0" indent="-285750" hangingPunct="0">
                        <a:buFont typeface="Arial" panose="020B0604020202020204" pitchFamily="34" charset="0"/>
                        <a:buChar char="•"/>
                      </a:pPr>
                      <a:r>
                        <a:rPr lang="en-GB" sz="1600" kern="1200" dirty="0">
                          <a:solidFill>
                            <a:schemeClr val="tx1"/>
                          </a:solidFill>
                          <a:effectLst/>
                          <a:latin typeface="+mn-lt"/>
                          <a:ea typeface="+mn-ea"/>
                          <a:cs typeface="+mn-cs"/>
                        </a:rPr>
                        <a:t>Same or different 3GPP RATs (NR or NTN, plus NR, NTN or LTE)</a:t>
                      </a:r>
                      <a:endParaRPr lang="en-US" sz="1600" kern="1200" dirty="0">
                        <a:solidFill>
                          <a:schemeClr val="tx1"/>
                        </a:solidFill>
                        <a:effectLst/>
                        <a:latin typeface="+mn-lt"/>
                        <a:ea typeface="+mn-ea"/>
                        <a:cs typeface="+mn-cs"/>
                      </a:endParaRPr>
                    </a:p>
                    <a:p>
                      <a:pPr marL="742950" lvl="1" indent="-285750">
                        <a:buFont typeface="Arial" panose="020B0604020202020204" pitchFamily="34" charset="0"/>
                        <a:buChar char="•"/>
                      </a:pPr>
                      <a:r>
                        <a:rPr lang="en-GB" sz="1600" kern="1200" dirty="0">
                          <a:solidFill>
                            <a:schemeClr val="tx1"/>
                          </a:solidFill>
                          <a:effectLst/>
                          <a:latin typeface="+mn-lt"/>
                          <a:ea typeface="+mn-ea"/>
                          <a:cs typeface="+mn-cs"/>
                        </a:rPr>
                        <a:t>“NTN” = NR-based satellite access (GEO/MEO/LEO)</a:t>
                      </a:r>
                    </a:p>
                    <a:p>
                      <a:pPr hangingPunct="0"/>
                      <a:br>
                        <a:rPr lang="en-GB" sz="1600" kern="1200" dirty="0">
                          <a:solidFill>
                            <a:schemeClr val="tx1"/>
                          </a:solidFill>
                          <a:effectLst/>
                          <a:latin typeface="+mn-lt"/>
                          <a:ea typeface="+mn-ea"/>
                          <a:cs typeface="+mn-cs"/>
                        </a:rPr>
                      </a:br>
                      <a:r>
                        <a:rPr lang="en-GB" sz="1600" kern="1200" dirty="0">
                          <a:solidFill>
                            <a:schemeClr val="tx1"/>
                          </a:solidFill>
                          <a:effectLst/>
                          <a:latin typeface="+mn-lt"/>
                          <a:ea typeface="+mn-ea"/>
                          <a:cs typeface="+mn-cs"/>
                        </a:rPr>
                        <a:t>Other assumptions:</a:t>
                      </a:r>
                    </a:p>
                    <a:p>
                      <a:pPr marL="285750" indent="-285750" hangingPunct="0">
                        <a:buFont typeface="Arial" panose="020B0604020202020204" pitchFamily="34" charset="0"/>
                        <a:buChar char="•"/>
                      </a:pPr>
                      <a:r>
                        <a:rPr lang="en-GB" sz="1600" kern="1200" dirty="0">
                          <a:solidFill>
                            <a:schemeClr val="tx1"/>
                          </a:solidFill>
                          <a:effectLst/>
                          <a:latin typeface="+mn-lt"/>
                          <a:ea typeface="+mn-ea"/>
                          <a:cs typeface="+mn-cs"/>
                        </a:rPr>
                        <a:t>UE support of proper dual radio capabilities;</a:t>
                      </a:r>
                      <a:endParaRPr lang="en-US" sz="1600" kern="1200" dirty="0">
                        <a:solidFill>
                          <a:schemeClr val="tx1"/>
                        </a:solidFill>
                        <a:effectLst/>
                        <a:latin typeface="+mn-lt"/>
                        <a:ea typeface="+mn-ea"/>
                        <a:cs typeface="+mn-cs"/>
                      </a:endParaRPr>
                    </a:p>
                    <a:p>
                      <a:pPr marL="285750" indent="-285750" hangingPunct="0">
                        <a:buFont typeface="Arial" panose="020B0604020202020204" pitchFamily="34" charset="0"/>
                        <a:buChar char="•"/>
                      </a:pPr>
                      <a:r>
                        <a:rPr lang="en-GB" sz="1600" kern="1200" dirty="0">
                          <a:solidFill>
                            <a:schemeClr val="tx1"/>
                          </a:solidFill>
                          <a:effectLst/>
                          <a:latin typeface="+mn-lt"/>
                          <a:ea typeface="+mn-ea"/>
                          <a:cs typeface="+mn-cs"/>
                        </a:rPr>
                        <a:t>No impacts to normal inter-PLMN roaming scenarios.</a:t>
                      </a:r>
                      <a:endParaRPr lang="en-US" sz="1600" kern="1200" dirty="0">
                        <a:solidFill>
                          <a:schemeClr val="tx1"/>
                        </a:solidFill>
                        <a:effectLst/>
                        <a:latin typeface="+mn-lt"/>
                        <a:ea typeface="+mn-ea"/>
                        <a:cs typeface="+mn-cs"/>
                      </a:endParaRPr>
                    </a:p>
                    <a:p>
                      <a:pPr marL="0" lvl="0" indent="0">
                        <a:buFont typeface="Arial" panose="020B0604020202020204" pitchFamily="34" charset="0"/>
                        <a:buNone/>
                      </a:pPr>
                      <a:endParaRPr lang="nl-NL" sz="12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grpSp>
        <p:nvGrpSpPr>
          <p:cNvPr id="81" name="Group 80">
            <a:extLst>
              <a:ext uri="{FF2B5EF4-FFF2-40B4-BE49-F238E27FC236}">
                <a16:creationId xmlns:a16="http://schemas.microsoft.com/office/drawing/2014/main" id="{C53D3DD5-0FF9-4CC2-91F0-4DA8E37BFF1F}"/>
              </a:ext>
            </a:extLst>
          </p:cNvPr>
          <p:cNvGrpSpPr/>
          <p:nvPr/>
        </p:nvGrpSpPr>
        <p:grpSpPr>
          <a:xfrm>
            <a:off x="8536536" y="1831861"/>
            <a:ext cx="3316978" cy="2049622"/>
            <a:chOff x="5419215" y="1772511"/>
            <a:chExt cx="6165547" cy="4155534"/>
          </a:xfrm>
        </p:grpSpPr>
        <p:pic>
          <p:nvPicPr>
            <p:cNvPr id="82" name="Picture 2" descr="stadium free license 이미지 검색결과">
              <a:extLst>
                <a:ext uri="{FF2B5EF4-FFF2-40B4-BE49-F238E27FC236}">
                  <a16:creationId xmlns:a16="http://schemas.microsoft.com/office/drawing/2014/main" id="{AC193281-15B8-4A5A-869A-6ADE3D9FD2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9215" y="1772511"/>
              <a:ext cx="6165547" cy="4155534"/>
            </a:xfrm>
            <a:prstGeom prst="rect">
              <a:avLst/>
            </a:prstGeom>
            <a:noFill/>
            <a:extLst>
              <a:ext uri="{909E8E84-426E-40DD-AFC4-6F175D3DCCD1}">
                <a14:hiddenFill xmlns:a14="http://schemas.microsoft.com/office/drawing/2010/main">
                  <a:solidFill>
                    <a:srgbClr val="FFFFFF"/>
                  </a:solidFill>
                </a14:hiddenFill>
              </a:ext>
            </a:extLst>
          </p:spPr>
        </p:pic>
        <p:sp>
          <p:nvSpPr>
            <p:cNvPr id="83" name="Oval 82">
              <a:extLst>
                <a:ext uri="{FF2B5EF4-FFF2-40B4-BE49-F238E27FC236}">
                  <a16:creationId xmlns:a16="http://schemas.microsoft.com/office/drawing/2014/main" id="{B831AAF4-F338-42BE-8C85-869FD287B279}"/>
                </a:ext>
              </a:extLst>
            </p:cNvPr>
            <p:cNvSpPr/>
            <p:nvPr/>
          </p:nvSpPr>
          <p:spPr>
            <a:xfrm>
              <a:off x="6409878" y="2972167"/>
              <a:ext cx="4930020" cy="2613392"/>
            </a:xfrm>
            <a:prstGeom prst="ellipse">
              <a:avLst/>
            </a:pr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900" err="1">
                <a:solidFill>
                  <a:schemeClr val="bg1"/>
                </a:solidFill>
                <a:latin typeface="Qualcomm Next"/>
                <a:cs typeface="Microsoft Sans Serif" panose="020B0604020202020204" pitchFamily="34" charset="0"/>
              </a:endParaRPr>
            </a:p>
          </p:txBody>
        </p:sp>
        <p:sp>
          <p:nvSpPr>
            <p:cNvPr id="84" name="Rectangle 83">
              <a:extLst>
                <a:ext uri="{FF2B5EF4-FFF2-40B4-BE49-F238E27FC236}">
                  <a16:creationId xmlns:a16="http://schemas.microsoft.com/office/drawing/2014/main" id="{89859035-6BA0-427A-A79E-15A4319D0F02}"/>
                </a:ext>
              </a:extLst>
            </p:cNvPr>
            <p:cNvSpPr/>
            <p:nvPr/>
          </p:nvSpPr>
          <p:spPr>
            <a:xfrm>
              <a:off x="6776098" y="3464299"/>
              <a:ext cx="881149" cy="606829"/>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a:solidFill>
                    <a:schemeClr val="tx1"/>
                  </a:solidFill>
                  <a:latin typeface="Qualcomm Next"/>
                  <a:cs typeface="Microsoft Sans Serif" panose="020B0604020202020204" pitchFamily="34" charset="0"/>
                </a:rPr>
                <a:t>UE</a:t>
              </a:r>
            </a:p>
          </p:txBody>
        </p:sp>
        <p:sp>
          <p:nvSpPr>
            <p:cNvPr id="85" name="Rectangle 84">
              <a:extLst>
                <a:ext uri="{FF2B5EF4-FFF2-40B4-BE49-F238E27FC236}">
                  <a16:creationId xmlns:a16="http://schemas.microsoft.com/office/drawing/2014/main" id="{B009C298-AD8D-448A-AAD0-3419C3907BAF}"/>
                </a:ext>
              </a:extLst>
            </p:cNvPr>
            <p:cNvSpPr/>
            <p:nvPr/>
          </p:nvSpPr>
          <p:spPr>
            <a:xfrm>
              <a:off x="8226496" y="3737588"/>
              <a:ext cx="1296785" cy="728224"/>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800" dirty="0">
                  <a:solidFill>
                    <a:srgbClr val="C00000"/>
                  </a:solidFill>
                  <a:latin typeface="Qualcomm Next"/>
                  <a:cs typeface="Microsoft Sans Serif" panose="020B0604020202020204" pitchFamily="34" charset="0"/>
                </a:rPr>
                <a:t>3GPP access-2 </a:t>
              </a:r>
              <a:r>
                <a:rPr lang="en-US" sz="600" dirty="0">
                  <a:solidFill>
                    <a:srgbClr val="C00000"/>
                  </a:solidFill>
                  <a:latin typeface="Qualcomm Next"/>
                  <a:cs typeface="Microsoft Sans Serif" panose="020B0604020202020204" pitchFamily="34" charset="0"/>
                </a:rPr>
                <a:t>(PLMN-2/SNPN)</a:t>
              </a:r>
              <a:endParaRPr lang="en-US" sz="800" dirty="0">
                <a:solidFill>
                  <a:srgbClr val="C00000"/>
                </a:solidFill>
                <a:latin typeface="Qualcomm Next"/>
                <a:cs typeface="Microsoft Sans Serif" panose="020B0604020202020204" pitchFamily="34" charset="0"/>
              </a:endParaRPr>
            </a:p>
          </p:txBody>
        </p:sp>
        <p:sp>
          <p:nvSpPr>
            <p:cNvPr id="86" name="Rectangle 85">
              <a:extLst>
                <a:ext uri="{FF2B5EF4-FFF2-40B4-BE49-F238E27FC236}">
                  <a16:creationId xmlns:a16="http://schemas.microsoft.com/office/drawing/2014/main" id="{253BD7C2-9357-4B45-8D93-AD7FD8E7632C}"/>
                </a:ext>
              </a:extLst>
            </p:cNvPr>
            <p:cNvSpPr/>
            <p:nvPr/>
          </p:nvSpPr>
          <p:spPr>
            <a:xfrm>
              <a:off x="6020682" y="2030560"/>
              <a:ext cx="1296785" cy="783167"/>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dirty="0">
                  <a:solidFill>
                    <a:srgbClr val="0070C0"/>
                  </a:solidFill>
                  <a:latin typeface="Qualcomm Next"/>
                  <a:cs typeface="Microsoft Sans Serif" panose="020B0604020202020204" pitchFamily="34" charset="0"/>
                </a:rPr>
                <a:t>3GPP access-1 </a:t>
              </a:r>
              <a:r>
                <a:rPr lang="en-US" sz="700" dirty="0">
                  <a:solidFill>
                    <a:srgbClr val="0070C0"/>
                  </a:solidFill>
                  <a:latin typeface="Qualcomm Next"/>
                  <a:cs typeface="Microsoft Sans Serif" panose="020B0604020202020204" pitchFamily="34" charset="0"/>
                </a:rPr>
                <a:t>(PLMN)</a:t>
              </a:r>
              <a:endParaRPr lang="en-US" sz="900" dirty="0">
                <a:solidFill>
                  <a:srgbClr val="0070C0"/>
                </a:solidFill>
                <a:latin typeface="Qualcomm Next"/>
                <a:cs typeface="Microsoft Sans Serif" panose="020B0604020202020204" pitchFamily="34" charset="0"/>
              </a:endParaRPr>
            </a:p>
          </p:txBody>
        </p:sp>
        <p:sp>
          <p:nvSpPr>
            <p:cNvPr id="87" name="Rectangle 86">
              <a:extLst>
                <a:ext uri="{FF2B5EF4-FFF2-40B4-BE49-F238E27FC236}">
                  <a16:creationId xmlns:a16="http://schemas.microsoft.com/office/drawing/2014/main" id="{334ABE9B-A1A3-4936-8AF2-3547811F05AA}"/>
                </a:ext>
              </a:extLst>
            </p:cNvPr>
            <p:cNvSpPr/>
            <p:nvPr/>
          </p:nvSpPr>
          <p:spPr>
            <a:xfrm>
              <a:off x="8746272" y="2103726"/>
              <a:ext cx="1296785" cy="665856"/>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dirty="0">
                  <a:solidFill>
                    <a:schemeClr val="tx1"/>
                  </a:solidFill>
                  <a:latin typeface="Qualcomm Next"/>
                  <a:cs typeface="Microsoft Sans Serif" panose="020B0604020202020204" pitchFamily="34" charset="0"/>
                </a:rPr>
                <a:t>(Anchor)</a:t>
              </a:r>
              <a:br>
                <a:rPr lang="en-US" sz="900" dirty="0">
                  <a:solidFill>
                    <a:schemeClr val="tx1"/>
                  </a:solidFill>
                  <a:latin typeface="Qualcomm Next"/>
                  <a:cs typeface="Microsoft Sans Serif" panose="020B0604020202020204" pitchFamily="34" charset="0"/>
                </a:rPr>
              </a:br>
              <a:r>
                <a:rPr lang="en-US" sz="900" dirty="0">
                  <a:solidFill>
                    <a:schemeClr val="tx1"/>
                  </a:solidFill>
                  <a:latin typeface="Qualcomm Next"/>
                  <a:cs typeface="Microsoft Sans Serif" panose="020B0604020202020204" pitchFamily="34" charset="0"/>
                </a:rPr>
                <a:t>UPF</a:t>
              </a:r>
            </a:p>
          </p:txBody>
        </p:sp>
        <p:cxnSp>
          <p:nvCxnSpPr>
            <p:cNvPr id="88" name="Straight Connector 87">
              <a:extLst>
                <a:ext uri="{FF2B5EF4-FFF2-40B4-BE49-F238E27FC236}">
                  <a16:creationId xmlns:a16="http://schemas.microsoft.com/office/drawing/2014/main" id="{71776EE9-78FC-48C0-BED6-86DAEA051D8F}"/>
                </a:ext>
              </a:extLst>
            </p:cNvPr>
            <p:cNvCxnSpPr>
              <a:cxnSpLocks/>
            </p:cNvCxnSpPr>
            <p:nvPr/>
          </p:nvCxnSpPr>
          <p:spPr>
            <a:xfrm flipH="1">
              <a:off x="9300388" y="2729567"/>
              <a:ext cx="265977" cy="1076131"/>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89" name="Straight Connector 88">
              <a:extLst>
                <a:ext uri="{FF2B5EF4-FFF2-40B4-BE49-F238E27FC236}">
                  <a16:creationId xmlns:a16="http://schemas.microsoft.com/office/drawing/2014/main" id="{95E59C3C-B5B1-472C-89B9-161D9436055C}"/>
                </a:ext>
              </a:extLst>
            </p:cNvPr>
            <p:cNvCxnSpPr>
              <a:cxnSpLocks/>
              <a:stCxn id="87" idx="3"/>
              <a:endCxn id="95" idx="0"/>
            </p:cNvCxnSpPr>
            <p:nvPr/>
          </p:nvCxnSpPr>
          <p:spPr>
            <a:xfrm>
              <a:off x="10043056" y="2436653"/>
              <a:ext cx="777067" cy="1444961"/>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B7A495B5-9B9F-4CFB-93FA-614331802D7B}"/>
                </a:ext>
              </a:extLst>
            </p:cNvPr>
            <p:cNvCxnSpPr>
              <a:cxnSpLocks/>
              <a:stCxn id="86" idx="3"/>
              <a:endCxn id="87" idx="1"/>
            </p:cNvCxnSpPr>
            <p:nvPr/>
          </p:nvCxnSpPr>
          <p:spPr>
            <a:xfrm>
              <a:off x="7317467" y="2422145"/>
              <a:ext cx="1428805" cy="14509"/>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91" name="Straight Connector 90">
              <a:extLst>
                <a:ext uri="{FF2B5EF4-FFF2-40B4-BE49-F238E27FC236}">
                  <a16:creationId xmlns:a16="http://schemas.microsoft.com/office/drawing/2014/main" id="{EF3429B9-D3F0-4CAF-ABA2-D2D89277B95F}"/>
                </a:ext>
              </a:extLst>
            </p:cNvPr>
            <p:cNvCxnSpPr>
              <a:cxnSpLocks/>
              <a:stCxn id="84" idx="3"/>
              <a:endCxn id="85" idx="1"/>
            </p:cNvCxnSpPr>
            <p:nvPr/>
          </p:nvCxnSpPr>
          <p:spPr>
            <a:xfrm>
              <a:off x="7657247" y="3767716"/>
              <a:ext cx="569249" cy="333984"/>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56F0B9AA-11DB-4674-9658-48F300B065C0}"/>
                </a:ext>
              </a:extLst>
            </p:cNvPr>
            <p:cNvCxnSpPr>
              <a:cxnSpLocks/>
              <a:stCxn id="86" idx="2"/>
              <a:endCxn id="84" idx="0"/>
            </p:cNvCxnSpPr>
            <p:nvPr/>
          </p:nvCxnSpPr>
          <p:spPr>
            <a:xfrm>
              <a:off x="6669075" y="2813727"/>
              <a:ext cx="547598" cy="650573"/>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
          <p:nvSpPr>
            <p:cNvPr id="93" name="Freeform: Shape 92">
              <a:extLst>
                <a:ext uri="{FF2B5EF4-FFF2-40B4-BE49-F238E27FC236}">
                  <a16:creationId xmlns:a16="http://schemas.microsoft.com/office/drawing/2014/main" id="{B5668017-1433-489C-A348-3C2C138E5B39}"/>
                </a:ext>
              </a:extLst>
            </p:cNvPr>
            <p:cNvSpPr/>
            <p:nvPr/>
          </p:nvSpPr>
          <p:spPr>
            <a:xfrm>
              <a:off x="7097485" y="2130363"/>
              <a:ext cx="3554807" cy="2177010"/>
            </a:xfrm>
            <a:custGeom>
              <a:avLst/>
              <a:gdLst>
                <a:gd name="connsiteX0" fmla="*/ 54743 w 3243221"/>
                <a:gd name="connsiteY0" fmla="*/ 723837 h 1318747"/>
                <a:gd name="connsiteX1" fmla="*/ 363215 w 3243221"/>
                <a:gd name="connsiteY1" fmla="*/ 206044 h 1318747"/>
                <a:gd name="connsiteX2" fmla="*/ 2786926 w 3243221"/>
                <a:gd name="connsiteY2" fmla="*/ 73841 h 1318747"/>
                <a:gd name="connsiteX3" fmla="*/ 3238618 w 3243221"/>
                <a:gd name="connsiteY3" fmla="*/ 1318747 h 1318747"/>
              </a:gdLst>
              <a:ahLst/>
              <a:cxnLst>
                <a:cxn ang="0">
                  <a:pos x="connsiteX0" y="connsiteY0"/>
                </a:cxn>
                <a:cxn ang="0">
                  <a:pos x="connsiteX1" y="connsiteY1"/>
                </a:cxn>
                <a:cxn ang="0">
                  <a:pos x="connsiteX2" y="connsiteY2"/>
                </a:cxn>
                <a:cxn ang="0">
                  <a:pos x="connsiteX3" y="connsiteY3"/>
                </a:cxn>
              </a:cxnLst>
              <a:rect l="l" t="t" r="r" b="b"/>
              <a:pathLst>
                <a:path w="3243221" h="1318747">
                  <a:moveTo>
                    <a:pt x="54743" y="723837"/>
                  </a:moveTo>
                  <a:cubicBezTo>
                    <a:pt x="-18703" y="519107"/>
                    <a:pt x="-92149" y="314377"/>
                    <a:pt x="363215" y="206044"/>
                  </a:cubicBezTo>
                  <a:cubicBezTo>
                    <a:pt x="818579" y="97711"/>
                    <a:pt x="2307692" y="-111609"/>
                    <a:pt x="2786926" y="73841"/>
                  </a:cubicBezTo>
                  <a:cubicBezTo>
                    <a:pt x="3266160" y="259291"/>
                    <a:pt x="3252389" y="789019"/>
                    <a:pt x="3238618" y="1318747"/>
                  </a:cubicBezTo>
                </a:path>
              </a:pathLst>
            </a:cu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00">
                <a:latin typeface="Qualcomm Next"/>
              </a:endParaRPr>
            </a:p>
          </p:txBody>
        </p:sp>
        <p:sp>
          <p:nvSpPr>
            <p:cNvPr id="94" name="Freeform: Shape 93">
              <a:extLst>
                <a:ext uri="{FF2B5EF4-FFF2-40B4-BE49-F238E27FC236}">
                  <a16:creationId xmlns:a16="http://schemas.microsoft.com/office/drawing/2014/main" id="{5B2670B8-1A21-4E89-9987-F6DF586BE68C}"/>
                </a:ext>
              </a:extLst>
            </p:cNvPr>
            <p:cNvSpPr/>
            <p:nvPr/>
          </p:nvSpPr>
          <p:spPr>
            <a:xfrm rot="494068">
              <a:off x="7746787" y="2299017"/>
              <a:ext cx="2743982" cy="1737745"/>
            </a:xfrm>
            <a:custGeom>
              <a:avLst/>
              <a:gdLst>
                <a:gd name="connsiteX0" fmla="*/ 0 w 2798284"/>
                <a:gd name="connsiteY0" fmla="*/ 1966798 h 2031969"/>
                <a:gd name="connsiteX1" fmla="*/ 517793 w 2798284"/>
                <a:gd name="connsiteY1" fmla="*/ 1988832 h 2031969"/>
                <a:gd name="connsiteX2" fmla="*/ 1355075 w 2798284"/>
                <a:gd name="connsiteY2" fmla="*/ 1471039 h 2031969"/>
                <a:gd name="connsiteX3" fmla="*/ 2148289 w 2798284"/>
                <a:gd name="connsiteY3" fmla="*/ 149015 h 2031969"/>
                <a:gd name="connsiteX4" fmla="*/ 2544896 w 2798284"/>
                <a:gd name="connsiteY4" fmla="*/ 115964 h 2031969"/>
                <a:gd name="connsiteX5" fmla="*/ 2754217 w 2798284"/>
                <a:gd name="connsiteY5" fmla="*/ 909179 h 2031969"/>
                <a:gd name="connsiteX6" fmla="*/ 2798284 w 2798284"/>
                <a:gd name="connsiteY6" fmla="*/ 1548157 h 203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98284" h="2031969">
                  <a:moveTo>
                    <a:pt x="0" y="1966798"/>
                  </a:moveTo>
                  <a:cubicBezTo>
                    <a:pt x="145973" y="2019128"/>
                    <a:pt x="291947" y="2071458"/>
                    <a:pt x="517793" y="1988832"/>
                  </a:cubicBezTo>
                  <a:cubicBezTo>
                    <a:pt x="743639" y="1906206"/>
                    <a:pt x="1083326" y="1777675"/>
                    <a:pt x="1355075" y="1471039"/>
                  </a:cubicBezTo>
                  <a:cubicBezTo>
                    <a:pt x="1626824" y="1164403"/>
                    <a:pt x="1949986" y="374861"/>
                    <a:pt x="2148289" y="149015"/>
                  </a:cubicBezTo>
                  <a:cubicBezTo>
                    <a:pt x="2346592" y="-76831"/>
                    <a:pt x="2443908" y="-10730"/>
                    <a:pt x="2544896" y="115964"/>
                  </a:cubicBezTo>
                  <a:cubicBezTo>
                    <a:pt x="2645884" y="242658"/>
                    <a:pt x="2711986" y="670480"/>
                    <a:pt x="2754217" y="909179"/>
                  </a:cubicBezTo>
                  <a:cubicBezTo>
                    <a:pt x="2796448" y="1147878"/>
                    <a:pt x="2797366" y="1348017"/>
                    <a:pt x="2798284" y="1548157"/>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00">
                <a:latin typeface="Qualcomm Next"/>
              </a:endParaRPr>
            </a:p>
          </p:txBody>
        </p:sp>
        <p:sp>
          <p:nvSpPr>
            <p:cNvPr id="95" name="Rectangle 94">
              <a:extLst>
                <a:ext uri="{FF2B5EF4-FFF2-40B4-BE49-F238E27FC236}">
                  <a16:creationId xmlns:a16="http://schemas.microsoft.com/office/drawing/2014/main" id="{0A547434-1560-4050-BD14-CF7B6A2351FA}"/>
                </a:ext>
              </a:extLst>
            </p:cNvPr>
            <p:cNvSpPr/>
            <p:nvPr/>
          </p:nvSpPr>
          <p:spPr>
            <a:xfrm>
              <a:off x="10171731" y="3881614"/>
              <a:ext cx="1296784" cy="606829"/>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a:solidFill>
                    <a:schemeClr val="tx1"/>
                  </a:solidFill>
                  <a:latin typeface="Qualcomm Next"/>
                  <a:cs typeface="Microsoft Sans Serif" panose="020B0604020202020204" pitchFamily="34" charset="0"/>
                </a:rPr>
                <a:t>Data Network</a:t>
              </a:r>
            </a:p>
          </p:txBody>
        </p:sp>
      </p:grpSp>
      <p:sp>
        <p:nvSpPr>
          <p:cNvPr id="2" name="TextBox 1">
            <a:extLst>
              <a:ext uri="{FF2B5EF4-FFF2-40B4-BE49-F238E27FC236}">
                <a16:creationId xmlns:a16="http://schemas.microsoft.com/office/drawing/2014/main" id="{2C7C80C5-F4D0-4B62-8A9A-3CC5869A4E2B}"/>
              </a:ext>
            </a:extLst>
          </p:cNvPr>
          <p:cNvSpPr txBox="1"/>
          <p:nvPr/>
        </p:nvSpPr>
        <p:spPr>
          <a:xfrm>
            <a:off x="8599075" y="3827947"/>
            <a:ext cx="3254439" cy="276999"/>
          </a:xfrm>
          <a:prstGeom prst="rect">
            <a:avLst/>
          </a:prstGeom>
          <a:noFill/>
        </p:spPr>
        <p:txBody>
          <a:bodyPr wrap="square" rtlCol="0">
            <a:spAutoFit/>
          </a:bodyPr>
          <a:lstStyle/>
          <a:p>
            <a:r>
              <a:rPr lang="en-US" sz="1200" dirty="0"/>
              <a:t>Example use case: Boost capacity in local venue</a:t>
            </a:r>
          </a:p>
        </p:txBody>
      </p:sp>
      <p:sp>
        <p:nvSpPr>
          <p:cNvPr id="20" name="Rectangle 19">
            <a:extLst>
              <a:ext uri="{FF2B5EF4-FFF2-40B4-BE49-F238E27FC236}">
                <a16:creationId xmlns:a16="http://schemas.microsoft.com/office/drawing/2014/main" id="{C0AE75F5-4CDC-4920-A13D-069A87933E83}"/>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spTree>
    <p:extLst>
      <p:ext uri="{BB962C8B-B14F-4D97-AF65-F5344CB8AC3E}">
        <p14:creationId xmlns:p14="http://schemas.microsoft.com/office/powerpoint/2010/main" val="2498348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469488370"/>
              </p:ext>
            </p:extLst>
          </p:nvPr>
        </p:nvGraphicFramePr>
        <p:xfrm>
          <a:off x="202912" y="1155194"/>
          <a:ext cx="6720530" cy="5781288"/>
        </p:xfrm>
        <a:graphic>
          <a:graphicData uri="http://schemas.openxmlformats.org/drawingml/2006/table">
            <a:tbl>
              <a:tblPr bandRow="1">
                <a:tableStyleId>{2D5ABB26-0587-4C30-8999-92F81FD0307C}</a:tableStyleId>
              </a:tblPr>
              <a:tblGrid>
                <a:gridCol w="1226032">
                  <a:extLst>
                    <a:ext uri="{9D8B030D-6E8A-4147-A177-3AD203B41FA5}">
                      <a16:colId xmlns:a16="http://schemas.microsoft.com/office/drawing/2014/main" val="201738029"/>
                    </a:ext>
                  </a:extLst>
                </a:gridCol>
                <a:gridCol w="2071550">
                  <a:extLst>
                    <a:ext uri="{9D8B030D-6E8A-4147-A177-3AD203B41FA5}">
                      <a16:colId xmlns:a16="http://schemas.microsoft.com/office/drawing/2014/main" val="2338416132"/>
                    </a:ext>
                  </a:extLst>
                </a:gridCol>
                <a:gridCol w="977986">
                  <a:extLst>
                    <a:ext uri="{9D8B030D-6E8A-4147-A177-3AD203B41FA5}">
                      <a16:colId xmlns:a16="http://schemas.microsoft.com/office/drawing/2014/main" val="2639471719"/>
                    </a:ext>
                  </a:extLst>
                </a:gridCol>
                <a:gridCol w="2444962">
                  <a:extLst>
                    <a:ext uri="{9D8B030D-6E8A-4147-A177-3AD203B41FA5}">
                      <a16:colId xmlns:a16="http://schemas.microsoft.com/office/drawing/2014/main" val="514953518"/>
                    </a:ext>
                  </a:extLst>
                </a:gridCol>
              </a:tblGrid>
              <a:tr h="989507">
                <a:tc gridSpan="4">
                  <a:txBody>
                    <a:bodyPr/>
                    <a:lstStyle/>
                    <a:p>
                      <a:pPr marL="0" indent="0">
                        <a:buNone/>
                      </a:pPr>
                      <a:r>
                        <a:rPr lang="en-US" sz="2400" b="1" dirty="0"/>
                        <a:t>Study on AI/ML </a:t>
                      </a:r>
                      <a:r>
                        <a:rPr lang="en-US" altLang="zh-CN" sz="2400" b="1" dirty="0"/>
                        <a:t>model transfer – Phase 2</a:t>
                      </a:r>
                      <a:endParaRPr lang="en-US" sz="2400" b="1" dirty="0"/>
                    </a:p>
                    <a:p>
                      <a:pPr marL="0" indent="0">
                        <a:buNone/>
                      </a:pPr>
                      <a:r>
                        <a:rPr lang="en-US" sz="2400" b="1" dirty="0"/>
                        <a:t>[FS_AIML_MT_Ph2]</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696320">
                <a:tc>
                  <a:txBody>
                    <a:bodyPr/>
                    <a:lstStyle/>
                    <a:p>
                      <a:pPr marL="0" marR="0" lvl="0" indent="0" algn="l" defTabSz="982663"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a:solidFill>
                            <a:schemeClr val="tx1"/>
                          </a:solidFill>
                          <a:effectLst/>
                          <a:latin typeface="+mn-lt"/>
                          <a:ea typeface="+mn-ea"/>
                          <a:cs typeface="+mn-cs"/>
                        </a:rPr>
                        <a:t>Yang Xu</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kern="1200" dirty="0">
                          <a:solidFill>
                            <a:schemeClr val="tx1"/>
                          </a:solidFill>
                          <a:effectLst/>
                          <a:latin typeface="+mn-lt"/>
                          <a:ea typeface="+mn-ea"/>
                          <a:cs typeface="+mn-cs"/>
                        </a:rPr>
                        <a:t>(</a:t>
                      </a:r>
                      <a:r>
                        <a:rPr lang="de-AT" sz="1600" kern="1200" dirty="0">
                          <a:solidFill>
                            <a:schemeClr val="tx1"/>
                          </a:solidFill>
                          <a:effectLst/>
                          <a:latin typeface="+mn-lt"/>
                          <a:ea typeface="+mn-ea"/>
                          <a:cs typeface="+mn-cs"/>
                        </a:rPr>
                        <a:t>OPPO</a:t>
                      </a:r>
                      <a:r>
                        <a:rPr lang="nl-NL" sz="1600" kern="1200" dirty="0">
                          <a:solidFill>
                            <a:schemeClr val="tx1"/>
                          </a:solidFill>
                          <a:effectLst/>
                          <a:latin typeface="+mn-lt"/>
                          <a:ea typeface="+mn-ea"/>
                          <a:cs typeface="+mn-cs"/>
                        </a:rPr>
                        <a:t>)</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kern="1200" dirty="0">
                          <a:solidFill>
                            <a:schemeClr val="tx1"/>
                          </a:solidFill>
                          <a:effectLst/>
                          <a:latin typeface="+mn-lt"/>
                          <a:ea typeface="+mn-ea"/>
                          <a:cs typeface="+mn-cs"/>
                          <a:hlinkClick r:id="rId2"/>
                        </a:rPr>
                        <a:t>SP-220083</a:t>
                      </a:r>
                      <a:endParaRPr lang="en-US" sz="18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t>TR 22.xxx (new)</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2162257">
                <a:tc>
                  <a:txBody>
                    <a:bodyPr/>
                    <a:lstStyle/>
                    <a:p>
                      <a:r>
                        <a:rPr lang="nl-NL" sz="1600" b="1" dirty="0"/>
                        <a:t>Summary</a:t>
                      </a:r>
                    </a:p>
                  </a:txBody>
                  <a:tcPr/>
                </a:tc>
                <a:tc gridSpan="3">
                  <a:txBody>
                    <a:bodyPr/>
                    <a:lstStyle/>
                    <a:p>
                      <a:pPr hangingPunct="0"/>
                      <a:r>
                        <a:rPr lang="en-US" altLang="zh-CN" sz="1600" kern="1200" dirty="0">
                          <a:solidFill>
                            <a:schemeClr val="tx1"/>
                          </a:solidFill>
                          <a:effectLst/>
                          <a:latin typeface="+mn-lt"/>
                          <a:ea typeface="+mn-ea"/>
                          <a:cs typeface="+mn-cs"/>
                        </a:rPr>
                        <a:t>This study is targeting to let 5GS support Distributed Learning/Inference while leveraging the 5G D2D (direct device connection) on demand. Distributed Learning/Inference can achieve the goal of using local data with privacy protection, energy saving, training  efficiency. etc. To realize a efficient AIML model data transmission, the 5G system may need to be enhanced.</a:t>
                      </a:r>
                      <a:endParaRPr lang="en-US"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9332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0" marR="0" lvl="0" indent="0" algn="l" defTabSz="914400" rtl="0" eaLnBrk="1" fontAlgn="auto" latinLnBrk="0" hangingPunct="0">
                        <a:lnSpc>
                          <a:spcPct val="100000"/>
                        </a:lnSpc>
                        <a:spcBef>
                          <a:spcPts val="0"/>
                        </a:spcBef>
                        <a:spcAft>
                          <a:spcPts val="900"/>
                        </a:spcAft>
                        <a:buClrTx/>
                        <a:buSzTx/>
                        <a:buFont typeface="Arial" panose="020B0604020202020204" pitchFamily="34" charset="0"/>
                        <a:buNone/>
                        <a:tabLst/>
                        <a:defRPr/>
                      </a:pPr>
                      <a:r>
                        <a:rPr lang="en-US" altLang="zh-CN" sz="1600" kern="1200" dirty="0">
                          <a:solidFill>
                            <a:schemeClr val="tx1"/>
                          </a:solidFill>
                          <a:effectLst/>
                          <a:latin typeface="+mn-lt"/>
                          <a:ea typeface="+mn-ea"/>
                          <a:cs typeface="+mn-cs"/>
                        </a:rPr>
                        <a:t>Distributed AI training/inference with D2D enhancement, which anticipate the KPI and discovery enhancement of D2D communication for distributed learning/inference among multiple end users and network node(s).</a:t>
                      </a:r>
                    </a:p>
                    <a:p>
                      <a:pPr marL="0" lvl="0" indent="0" hangingPunct="0">
                        <a:spcAft>
                          <a:spcPts val="900"/>
                        </a:spcAft>
                        <a:buFont typeface="Arial" panose="020B0604020202020204" pitchFamily="34" charset="0"/>
                        <a:buNone/>
                      </a:pPr>
                      <a:endParaRPr lang="nl-NL" sz="28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pic>
        <p:nvPicPr>
          <p:cNvPr id="13" name="图片 12">
            <a:extLst>
              <a:ext uri="{FF2B5EF4-FFF2-40B4-BE49-F238E27FC236}">
                <a16:creationId xmlns:a16="http://schemas.microsoft.com/office/drawing/2014/main" id="{B252CD97-1564-4FBA-9DF5-3006CDD57725}"/>
              </a:ext>
            </a:extLst>
          </p:cNvPr>
          <p:cNvPicPr>
            <a:picLocks noChangeAspect="1"/>
          </p:cNvPicPr>
          <p:nvPr/>
        </p:nvPicPr>
        <p:blipFill>
          <a:blip r:embed="rId3"/>
          <a:stretch>
            <a:fillRect/>
          </a:stretch>
        </p:blipFill>
        <p:spPr>
          <a:xfrm>
            <a:off x="7182121" y="1839930"/>
            <a:ext cx="4879868" cy="3747138"/>
          </a:xfrm>
          <a:prstGeom prst="rect">
            <a:avLst/>
          </a:prstGeom>
        </p:spPr>
      </p:pic>
      <p:sp>
        <p:nvSpPr>
          <p:cNvPr id="5" name="Rectangle 4">
            <a:extLst>
              <a:ext uri="{FF2B5EF4-FFF2-40B4-BE49-F238E27FC236}">
                <a16:creationId xmlns:a16="http://schemas.microsoft.com/office/drawing/2014/main" id="{6F6276A9-8990-4EAC-8091-290566FAD5C9}"/>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spTree>
    <p:extLst>
      <p:ext uri="{BB962C8B-B14F-4D97-AF65-F5344CB8AC3E}">
        <p14:creationId xmlns:p14="http://schemas.microsoft.com/office/powerpoint/2010/main" val="42533826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custDataLst>
              <p:tags r:id="rId1"/>
            </p:custDataLst>
            <p:extLst>
              <p:ext uri="{D42A27DB-BD31-4B8C-83A1-F6EECF244321}">
                <p14:modId xmlns:p14="http://schemas.microsoft.com/office/powerpoint/2010/main" val="4139387298"/>
              </p:ext>
            </p:extLst>
          </p:nvPr>
        </p:nvGraphicFramePr>
        <p:xfrm>
          <a:off x="137325" y="1093703"/>
          <a:ext cx="7532707" cy="5547360"/>
        </p:xfrm>
        <a:graphic>
          <a:graphicData uri="http://schemas.openxmlformats.org/drawingml/2006/table">
            <a:tbl>
              <a:tblPr bandRow="1">
                <a:tableStyleId>{2D5ABB26-0587-4C30-8999-92F81FD0307C}</a:tableStyleId>
              </a:tblPr>
              <a:tblGrid>
                <a:gridCol w="1245885">
                  <a:extLst>
                    <a:ext uri="{9D8B030D-6E8A-4147-A177-3AD203B41FA5}">
                      <a16:colId xmlns:a16="http://schemas.microsoft.com/office/drawing/2014/main" val="20000"/>
                    </a:ext>
                  </a:extLst>
                </a:gridCol>
                <a:gridCol w="2121189">
                  <a:extLst>
                    <a:ext uri="{9D8B030D-6E8A-4147-A177-3AD203B41FA5}">
                      <a16:colId xmlns:a16="http://schemas.microsoft.com/office/drawing/2014/main" val="20001"/>
                    </a:ext>
                  </a:extLst>
                </a:gridCol>
                <a:gridCol w="911635">
                  <a:extLst>
                    <a:ext uri="{9D8B030D-6E8A-4147-A177-3AD203B41FA5}">
                      <a16:colId xmlns:a16="http://schemas.microsoft.com/office/drawing/2014/main" val="20002"/>
                    </a:ext>
                  </a:extLst>
                </a:gridCol>
                <a:gridCol w="3253998">
                  <a:extLst>
                    <a:ext uri="{9D8B030D-6E8A-4147-A177-3AD203B41FA5}">
                      <a16:colId xmlns:a16="http://schemas.microsoft.com/office/drawing/2014/main" val="20003"/>
                    </a:ext>
                  </a:extLst>
                </a:gridCol>
              </a:tblGrid>
              <a:tr h="419851">
                <a:tc gridSpan="4">
                  <a:txBody>
                    <a:bodyPr/>
                    <a:lstStyle/>
                    <a:p>
                      <a:pPr marL="0" indent="0">
                        <a:buNone/>
                      </a:pPr>
                      <a:r>
                        <a:rPr lang="en-US" sz="2400" b="1" dirty="0"/>
                        <a:t>Study on Network Sharing Aspects</a:t>
                      </a:r>
                    </a:p>
                    <a:p>
                      <a:pPr marL="0" indent="0">
                        <a:buNone/>
                      </a:pPr>
                      <a:r>
                        <a:rPr lang="en-US" sz="2400" b="1" dirty="0"/>
                        <a:t>[</a:t>
                      </a:r>
                      <a:r>
                        <a:rPr lang="en-US" sz="2400" b="1" dirty="0" err="1"/>
                        <a:t>FS_NetShare</a:t>
                      </a:r>
                      <a:r>
                        <a:rPr lang="en-US" sz="2400" b="1" dirty="0"/>
                        <a:t>]</a:t>
                      </a:r>
                    </a:p>
                  </a:txBody>
                  <a:tcPr/>
                </a:tc>
                <a:tc hMerge="1">
                  <a:txBody>
                    <a:bodyPr/>
                    <a:lstStyle/>
                    <a:p>
                      <a:endParaRPr lang="nl-NL"/>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nl-NL" sz="1800" kern="1200" dirty="0">
                          <a:solidFill>
                            <a:schemeClr val="tx1"/>
                          </a:solidFill>
                          <a:effectLst/>
                          <a:latin typeface="+mn-lt"/>
                          <a:ea typeface="+mn-ea"/>
                          <a:cs typeface="+mn-cs"/>
                        </a:rPr>
                        <a:t>Qun Wei</a:t>
                      </a:r>
                    </a:p>
                    <a:p>
                      <a:pPr marL="0" marR="0" lvl="0" indent="0" algn="l" defTabSz="914400" rtl="0" eaLnBrk="1" fontAlgn="auto" latinLnBrk="0" hangingPunct="1">
                        <a:lnSpc>
                          <a:spcPct val="100000"/>
                        </a:lnSpc>
                        <a:spcBef>
                          <a:spcPts val="0"/>
                        </a:spcBef>
                        <a:spcAft>
                          <a:spcPts val="0"/>
                        </a:spcAft>
                        <a:buClrTx/>
                        <a:buSzTx/>
                        <a:buFontTx/>
                        <a:buNone/>
                        <a:defRPr/>
                      </a:pPr>
                      <a:r>
                        <a:rPr lang="nl-NL" sz="1800" kern="1200" dirty="0">
                          <a:solidFill>
                            <a:schemeClr val="tx1"/>
                          </a:solidFill>
                          <a:effectLst/>
                          <a:latin typeface="+mn-lt"/>
                          <a:ea typeface="+mn-ea"/>
                          <a:cs typeface="+mn-cs"/>
                        </a:rPr>
                        <a:t>(</a:t>
                      </a:r>
                      <a:r>
                        <a:rPr lang="en-US" altLang="nl-NL" sz="1800" kern="1200" dirty="0">
                          <a:solidFill>
                            <a:schemeClr val="tx1"/>
                          </a:solidFill>
                          <a:effectLst/>
                          <a:latin typeface="+mn-lt"/>
                          <a:ea typeface="+mn-ea"/>
                          <a:cs typeface="+mn-cs"/>
                        </a:rPr>
                        <a:t>China Unicom)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800" u="sng" kern="1200" dirty="0">
                          <a:solidFill>
                            <a:schemeClr val="tx1"/>
                          </a:solidFill>
                          <a:effectLst/>
                          <a:latin typeface="+mn-lt"/>
                          <a:ea typeface="+mn-ea"/>
                          <a:cs typeface="+mn-cs"/>
                          <a:hlinkClick r:id="rId3"/>
                        </a:rPr>
                        <a:t>SP-220087</a:t>
                      </a:r>
                      <a:endParaRPr lang="en-US" sz="18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nl-NL" sz="1800" dirty="0"/>
                        <a:t>TR</a:t>
                      </a:r>
                      <a:r>
                        <a:rPr lang="en-US" altLang="nl-NL" sz="1800" dirty="0"/>
                        <a:t> </a:t>
                      </a:r>
                      <a:r>
                        <a:rPr lang="nl-NL" sz="1800" dirty="0"/>
                        <a:t>22</a:t>
                      </a:r>
                      <a:r>
                        <a:rPr lang="en-US" altLang="nl-NL" sz="1800" dirty="0"/>
                        <a:t>.</a:t>
                      </a:r>
                      <a:r>
                        <a:rPr lang="nl-NL" sz="1800" dirty="0"/>
                        <a:t>851</a:t>
                      </a:r>
                    </a:p>
                  </a:txBody>
                  <a:tcPr/>
                </a:tc>
                <a:extLst>
                  <a:ext uri="{0D108BD9-81ED-4DB2-BD59-A6C34878D82A}">
                    <a16:rowId xmlns:a16="http://schemas.microsoft.com/office/drawing/2014/main" val="10001"/>
                  </a:ext>
                </a:extLst>
              </a:tr>
              <a:tr h="1310640">
                <a:tc>
                  <a:txBody>
                    <a:bodyPr/>
                    <a:lstStyle/>
                    <a:p>
                      <a:r>
                        <a:rPr lang="nl-NL" sz="1600" b="1" dirty="0"/>
                        <a:t>Summary</a:t>
                      </a:r>
                    </a:p>
                  </a:txBody>
                  <a:tcPr/>
                </a:tc>
                <a:tc gridSpan="3">
                  <a:txBody>
                    <a:bodyPr/>
                    <a:lstStyle/>
                    <a:p>
                      <a:pPr algn="just"/>
                      <a:r>
                        <a:rPr lang="en-US" sz="1600" kern="1200" dirty="0">
                          <a:solidFill>
                            <a:schemeClr val="tx1"/>
                          </a:solidFill>
                          <a:effectLst/>
                          <a:latin typeface="+mn-lt"/>
                          <a:ea typeface="+mn-ea"/>
                          <a:cs typeface="+mn-cs"/>
                        </a:rPr>
                        <a:t>FS_Netshare is a follow-up study of 5G network sharing. </a:t>
                      </a:r>
                    </a:p>
                    <a:p>
                      <a:pPr algn="just"/>
                      <a:r>
                        <a:rPr lang="en-US" sz="1600" kern="1200" dirty="0">
                          <a:solidFill>
                            <a:schemeClr val="tx1"/>
                          </a:solidFill>
                          <a:effectLst/>
                          <a:latin typeface="+mn-lt"/>
                          <a:ea typeface="+mn-ea"/>
                          <a:cs typeface="+mn-cs"/>
                        </a:rPr>
                        <a:t>Its main motivation is introducing other type of network sharing scenarios, where a NG-RAN is shared among multiple operators without necessarily assuming a direct connection between the shared radio access network and the Participating Operator’s core network.</a:t>
                      </a: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2"/>
                  </a:ext>
                </a:extLst>
              </a:tr>
              <a:tr h="1022682">
                <a:tc>
                  <a:txBody>
                    <a:bodyPr/>
                    <a:lstStyle/>
                    <a:p>
                      <a:pPr marL="0" marR="0" lvl="0" algn="l" defTabSz="914400" rtl="0" eaLnBrk="1" fontAlgn="auto" latinLnBrk="0" hangingPunct="1">
                        <a:lnSpc>
                          <a:spcPct val="100000"/>
                        </a:lnSpc>
                        <a:spcBef>
                          <a:spcPts val="0"/>
                        </a:spcBef>
                        <a:buClrTx/>
                        <a:buSzTx/>
                        <a:buFontTx/>
                        <a:buNone/>
                      </a:pPr>
                      <a:r>
                        <a:rPr lang="nl-NL" sz="1600" b="1" dirty="0"/>
                        <a:t>Objectives</a:t>
                      </a:r>
                    </a:p>
                    <a:p>
                      <a:pPr algn="l">
                        <a:buClrTx/>
                        <a:buSzTx/>
                        <a:buFontTx/>
                        <a:buNone/>
                      </a:pPr>
                      <a:endParaRPr lang="nl-NL" sz="1600" b="1" dirty="0"/>
                    </a:p>
                  </a:txBody>
                  <a:tcPr/>
                </a:tc>
                <a:tc gridSpan="3">
                  <a:txBody>
                    <a:bodyPr/>
                    <a:lstStyle/>
                    <a:p>
                      <a:pPr marL="0" marR="0" lvl="0" algn="just" defTabSz="914400" rtl="0" eaLnBrk="1" fontAlgn="auto" latinLnBrk="0" hangingPunct="1">
                        <a:lnSpc>
                          <a:spcPct val="100000"/>
                        </a:lnSpc>
                        <a:spcBef>
                          <a:spcPts val="0"/>
                        </a:spcBef>
                        <a:buClrTx/>
                        <a:buSzTx/>
                        <a:buFontTx/>
                        <a:buNone/>
                      </a:pPr>
                      <a:r>
                        <a:rPr lang="en-US" sz="1600" dirty="0">
                          <a:effectLst/>
                          <a:sym typeface="+mn-ea"/>
                        </a:rPr>
                        <a:t>FS_Netshare </a:t>
                      </a:r>
                      <a:r>
                        <a:rPr lang="en-US" sz="1600" kern="1200" dirty="0">
                          <a:solidFill>
                            <a:schemeClr val="tx1"/>
                          </a:solidFill>
                          <a:effectLst/>
                          <a:latin typeface="+mn-lt"/>
                          <a:ea typeface="+mn-ea"/>
                          <a:cs typeface="+mn-cs"/>
                        </a:rPr>
                        <a:t>investigates use cases and potential new requirements related to deployment scenarios, in particular where there is no direct interconnection between the shared NG-RAN and Participating Operators’ core networks. It includes the following aspects:</a:t>
                      </a:r>
                    </a:p>
                    <a:p>
                      <a:pPr marL="457200" marR="0" lvl="1" algn="just" defTabSz="914400" rtl="0" eaLnBrk="1" fontAlgn="auto" latinLnBrk="0" hangingPunct="1">
                        <a:lnSpc>
                          <a:spcPct val="100000"/>
                        </a:lnSpc>
                        <a:spcBef>
                          <a:spcPts val="0"/>
                        </a:spcBef>
                        <a:buClrTx/>
                        <a:buSzTx/>
                        <a:buFontTx/>
                        <a:buNone/>
                      </a:pPr>
                      <a:r>
                        <a:rPr lang="en-US" sz="1600" kern="1200" dirty="0">
                          <a:solidFill>
                            <a:schemeClr val="tx1"/>
                          </a:solidFill>
                          <a:effectLst/>
                          <a:latin typeface="+mn-lt"/>
                          <a:ea typeface="+mn-ea"/>
                          <a:cs typeface="+mn-cs"/>
                        </a:rPr>
                        <a:t>- Mobility and service continuity, when moving from a non-shared 4G/5G network to a shared 5G network and vice versa.</a:t>
                      </a:r>
                    </a:p>
                    <a:p>
                      <a:pPr marL="457200" marR="0" lvl="1" algn="just" defTabSz="914400" rtl="0" eaLnBrk="1" fontAlgn="auto" latinLnBrk="0" hangingPunct="1">
                        <a:lnSpc>
                          <a:spcPct val="100000"/>
                        </a:lnSpc>
                        <a:spcBef>
                          <a:spcPts val="0"/>
                        </a:spcBef>
                        <a:buClrTx/>
                        <a:buSzTx/>
                        <a:buFontTx/>
                        <a:buNone/>
                      </a:pPr>
                      <a:r>
                        <a:rPr lang="en-US" sz="1600" kern="1200" dirty="0">
                          <a:solidFill>
                            <a:schemeClr val="tx1"/>
                          </a:solidFill>
                          <a:effectLst/>
                          <a:latin typeface="+mn-lt"/>
                          <a:ea typeface="+mn-ea"/>
                          <a:cs typeface="+mn-cs"/>
                        </a:rPr>
                        <a:t>- Charging requirements.</a:t>
                      </a:r>
                    </a:p>
                    <a:p>
                      <a:pPr marL="457200" marR="0" lvl="1" algn="just" defTabSz="914400" rtl="0" eaLnBrk="1" fontAlgn="auto" latinLnBrk="0" hangingPunct="1">
                        <a:lnSpc>
                          <a:spcPct val="100000"/>
                        </a:lnSpc>
                        <a:spcBef>
                          <a:spcPts val="0"/>
                        </a:spcBef>
                        <a:buClrTx/>
                        <a:buSzTx/>
                        <a:buFontTx/>
                        <a:buNone/>
                      </a:pPr>
                      <a:r>
                        <a:rPr lang="en-US" sz="1600" kern="1200" dirty="0">
                          <a:solidFill>
                            <a:schemeClr val="tx1"/>
                          </a:solidFill>
                          <a:effectLst/>
                          <a:latin typeface="+mn-lt"/>
                          <a:ea typeface="+mn-ea"/>
                          <a:cs typeface="+mn-cs"/>
                        </a:rPr>
                        <a:t>- User/service experience when accessing the shared network, including scenarios of home-routed traffic or local breakout.</a:t>
                      </a:r>
                    </a:p>
                    <a:p>
                      <a:pPr marL="457200" marR="0" lvl="1" algn="just" defTabSz="914400" rtl="0" eaLnBrk="1" fontAlgn="auto" latinLnBrk="0" hangingPunct="1">
                        <a:lnSpc>
                          <a:spcPct val="100000"/>
                        </a:lnSpc>
                        <a:spcBef>
                          <a:spcPts val="0"/>
                        </a:spcBef>
                        <a:buClrTx/>
                        <a:buSzTx/>
                        <a:buFontTx/>
                        <a:buNone/>
                      </a:pPr>
                      <a:r>
                        <a:rPr lang="en-US" sz="1600" kern="1200" dirty="0">
                          <a:solidFill>
                            <a:schemeClr val="tx1"/>
                          </a:solidFill>
                          <a:effectLst/>
                          <a:latin typeface="+mn-lt"/>
                          <a:ea typeface="+mn-ea"/>
                          <a:cs typeface="+mn-cs"/>
                        </a:rPr>
                        <a:t>- Other aspects, e.g., regulatory requirements, emergency services, PWS support.</a:t>
                      </a: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3"/>
                  </a:ext>
                </a:extLst>
              </a:tr>
            </a:tbl>
          </a:graphicData>
        </a:graphic>
      </p:graphicFrame>
      <p:grpSp>
        <p:nvGrpSpPr>
          <p:cNvPr id="2" name="组合 1"/>
          <p:cNvGrpSpPr/>
          <p:nvPr/>
        </p:nvGrpSpPr>
        <p:grpSpPr>
          <a:xfrm>
            <a:off x="7748325" y="2613772"/>
            <a:ext cx="4392335" cy="2630754"/>
            <a:chOff x="542194" y="161648"/>
            <a:chExt cx="4555129" cy="2811211"/>
          </a:xfrm>
        </p:grpSpPr>
        <p:sp>
          <p:nvSpPr>
            <p:cNvPr id="3" name="椭圆 2"/>
            <p:cNvSpPr/>
            <p:nvPr/>
          </p:nvSpPr>
          <p:spPr>
            <a:xfrm>
              <a:off x="875940" y="2525400"/>
              <a:ext cx="3883196" cy="447459"/>
            </a:xfrm>
            <a:prstGeom prst="ellipse">
              <a:avLst/>
            </a:prstGeom>
            <a:ln>
              <a:headEnd type="arrow" w="med" len="med"/>
              <a:tailEnd type="arrow"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4G network of OP2</a:t>
              </a:r>
            </a:p>
          </p:txBody>
        </p:sp>
        <p:sp>
          <p:nvSpPr>
            <p:cNvPr id="5" name="椭圆 4"/>
            <p:cNvSpPr/>
            <p:nvPr/>
          </p:nvSpPr>
          <p:spPr>
            <a:xfrm>
              <a:off x="542194" y="1307875"/>
              <a:ext cx="2215413" cy="644041"/>
            </a:xfrm>
            <a:prstGeom prst="ellipse">
              <a:avLst/>
            </a:prstGeom>
            <a:ln>
              <a:headEnd type="arrow" w="med" len="med"/>
              <a:tailEnd type="arrow"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5G core network</a:t>
              </a:r>
            </a:p>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 of OP1</a:t>
              </a:r>
            </a:p>
          </p:txBody>
        </p:sp>
        <p:sp>
          <p:nvSpPr>
            <p:cNvPr id="81" name="椭圆 80"/>
            <p:cNvSpPr/>
            <p:nvPr/>
          </p:nvSpPr>
          <p:spPr>
            <a:xfrm>
              <a:off x="3329157" y="1307876"/>
              <a:ext cx="1768166" cy="613506"/>
            </a:xfrm>
            <a:prstGeom prst="ellipse">
              <a:avLst/>
            </a:prstGeom>
            <a:ln>
              <a:headEnd type="arrow" w="med" len="med"/>
              <a:tailEnd type="arrow"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5G core network </a:t>
              </a:r>
            </a:p>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of OP2</a:t>
              </a:r>
            </a:p>
          </p:txBody>
        </p:sp>
        <p:sp>
          <p:nvSpPr>
            <p:cNvPr id="82" name="任意多边形 81"/>
            <p:cNvSpPr/>
            <p:nvPr/>
          </p:nvSpPr>
          <p:spPr>
            <a:xfrm>
              <a:off x="1796749" y="161648"/>
              <a:ext cx="1626282" cy="325708"/>
            </a:xfrm>
            <a:custGeom>
              <a:avLst/>
              <a:gdLst>
                <a:gd name="connsiteX0" fmla="*/ 0 w 482600"/>
                <a:gd name="connsiteY0" fmla="*/ 152446 h 152446"/>
                <a:gd name="connsiteX1" fmla="*/ 215900 w 482600"/>
                <a:gd name="connsiteY1" fmla="*/ 46 h 152446"/>
                <a:gd name="connsiteX2" fmla="*/ 482600 w 482600"/>
                <a:gd name="connsiteY2" fmla="*/ 139746 h 152446"/>
              </a:gdLst>
              <a:ahLst/>
              <a:cxnLst>
                <a:cxn ang="0">
                  <a:pos x="connsiteX0" y="connsiteY0"/>
                </a:cxn>
                <a:cxn ang="0">
                  <a:pos x="connsiteX1" y="connsiteY1"/>
                </a:cxn>
                <a:cxn ang="0">
                  <a:pos x="connsiteX2" y="connsiteY2"/>
                </a:cxn>
              </a:cxnLst>
              <a:rect l="l" t="t" r="r" b="b"/>
              <a:pathLst>
                <a:path w="482600" h="152446">
                  <a:moveTo>
                    <a:pt x="0" y="152446"/>
                  </a:moveTo>
                  <a:cubicBezTo>
                    <a:pt x="67733" y="77304"/>
                    <a:pt x="135467" y="2163"/>
                    <a:pt x="215900" y="46"/>
                  </a:cubicBezTo>
                  <a:cubicBezTo>
                    <a:pt x="296333" y="-2071"/>
                    <a:pt x="389466" y="68837"/>
                    <a:pt x="482600" y="139746"/>
                  </a:cubicBezTo>
                </a:path>
              </a:pathLst>
            </a:custGeom>
            <a:noFill/>
            <a:ln w="41275">
              <a:solidFill>
                <a:schemeClr val="tx1">
                  <a:lumMod val="75000"/>
                  <a:lumOff val="25000"/>
                </a:schemeClr>
              </a:solidFill>
              <a:prstDash val="sysDot"/>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pitchFamily="34" charset="-122"/>
              </a:endParaRPr>
            </a:p>
          </p:txBody>
        </p:sp>
        <p:sp>
          <p:nvSpPr>
            <p:cNvPr id="83" name="任意多边形 82"/>
            <p:cNvSpPr/>
            <p:nvPr/>
          </p:nvSpPr>
          <p:spPr>
            <a:xfrm rot="16361007">
              <a:off x="241671" y="1519925"/>
              <a:ext cx="1845678" cy="478097"/>
            </a:xfrm>
            <a:custGeom>
              <a:avLst/>
              <a:gdLst>
                <a:gd name="connsiteX0" fmla="*/ 0 w 482600"/>
                <a:gd name="connsiteY0" fmla="*/ 152446 h 152446"/>
                <a:gd name="connsiteX1" fmla="*/ 215900 w 482600"/>
                <a:gd name="connsiteY1" fmla="*/ 46 h 152446"/>
                <a:gd name="connsiteX2" fmla="*/ 482600 w 482600"/>
                <a:gd name="connsiteY2" fmla="*/ 139746 h 152446"/>
              </a:gdLst>
              <a:ahLst/>
              <a:cxnLst>
                <a:cxn ang="0">
                  <a:pos x="connsiteX0" y="connsiteY0"/>
                </a:cxn>
                <a:cxn ang="0">
                  <a:pos x="connsiteX1" y="connsiteY1"/>
                </a:cxn>
                <a:cxn ang="0">
                  <a:pos x="connsiteX2" y="connsiteY2"/>
                </a:cxn>
              </a:cxnLst>
              <a:rect l="l" t="t" r="r" b="b"/>
              <a:pathLst>
                <a:path w="482600" h="152446">
                  <a:moveTo>
                    <a:pt x="0" y="152446"/>
                  </a:moveTo>
                  <a:cubicBezTo>
                    <a:pt x="67733" y="77304"/>
                    <a:pt x="135467" y="2163"/>
                    <a:pt x="215900" y="46"/>
                  </a:cubicBezTo>
                  <a:cubicBezTo>
                    <a:pt x="296333" y="-2071"/>
                    <a:pt x="389466" y="68837"/>
                    <a:pt x="482600" y="139746"/>
                  </a:cubicBezTo>
                </a:path>
              </a:pathLst>
            </a:custGeom>
            <a:noFill/>
            <a:ln w="41275">
              <a:solidFill>
                <a:schemeClr val="tx1">
                  <a:lumMod val="75000"/>
                  <a:lumOff val="25000"/>
                </a:schemeClr>
              </a:solidFill>
              <a:prstDash val="sysDot"/>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pitchFamily="34" charset="-122"/>
              </a:endParaRPr>
            </a:p>
          </p:txBody>
        </p:sp>
      </p:grpSp>
      <p:sp>
        <p:nvSpPr>
          <p:cNvPr id="84" name="等腰三角形 83"/>
          <p:cNvSpPr/>
          <p:nvPr/>
        </p:nvSpPr>
        <p:spPr bwMode="auto">
          <a:xfrm>
            <a:off x="8616415" y="2838684"/>
            <a:ext cx="161925" cy="409575"/>
          </a:xfrm>
          <a:prstGeom prst="triangl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85" name="等腰三角形 84"/>
          <p:cNvSpPr/>
          <p:nvPr/>
        </p:nvSpPr>
        <p:spPr bwMode="auto">
          <a:xfrm>
            <a:off x="10683340" y="2705334"/>
            <a:ext cx="161925" cy="409575"/>
          </a:xfrm>
          <a:prstGeom prst="triangl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cxnSp>
        <p:nvCxnSpPr>
          <p:cNvPr id="86" name="直接连接符 85"/>
          <p:cNvCxnSpPr>
            <a:stCxn id="84" idx="3"/>
          </p:cNvCxnSpPr>
          <p:nvPr/>
        </p:nvCxnSpPr>
        <p:spPr bwMode="auto">
          <a:xfrm>
            <a:off x="8697378" y="3248259"/>
            <a:ext cx="118745" cy="438150"/>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87" name="直接连接符 86"/>
          <p:cNvCxnSpPr>
            <a:stCxn id="85" idx="3"/>
          </p:cNvCxnSpPr>
          <p:nvPr/>
        </p:nvCxnSpPr>
        <p:spPr bwMode="auto">
          <a:xfrm>
            <a:off x="10764304" y="3114908"/>
            <a:ext cx="733425" cy="57150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88" name="TextBox 82"/>
          <p:cNvSpPr txBox="1"/>
          <p:nvPr/>
        </p:nvSpPr>
        <p:spPr>
          <a:xfrm>
            <a:off x="10508715" y="1661394"/>
            <a:ext cx="1444625" cy="645160"/>
          </a:xfrm>
          <a:prstGeom prst="rect">
            <a:avLst/>
          </a:prstGeom>
          <a:noFill/>
        </p:spPr>
        <p:txBody>
          <a:bodyPr wrap="square" rtlCol="0">
            <a:spAutoFit/>
          </a:bodyPr>
          <a:lstStyle/>
          <a:p>
            <a:pPr algn="l"/>
            <a:r>
              <a:rPr lang="en-US" altLang="zh-CN" dirty="0"/>
              <a:t>OP 2 </a:t>
            </a:r>
          </a:p>
          <a:p>
            <a:pPr algn="l"/>
            <a:r>
              <a:rPr lang="en-US" altLang="zh-CN" dirty="0"/>
              <a:t>NG-RANs</a:t>
            </a:r>
            <a:endParaRPr lang="zh-CN" altLang="en-US" dirty="0"/>
          </a:p>
        </p:txBody>
      </p:sp>
      <p:sp>
        <p:nvSpPr>
          <p:cNvPr id="89" name="TextBox 83"/>
          <p:cNvSpPr txBox="1"/>
          <p:nvPr/>
        </p:nvSpPr>
        <p:spPr>
          <a:xfrm>
            <a:off x="8031580" y="1681079"/>
            <a:ext cx="895985" cy="398780"/>
          </a:xfrm>
          <a:prstGeom prst="rect">
            <a:avLst/>
          </a:prstGeom>
          <a:noFill/>
        </p:spPr>
        <p:txBody>
          <a:bodyPr wrap="none" rtlCol="0">
            <a:spAutoFit/>
          </a:bodyPr>
          <a:lstStyle/>
          <a:p>
            <a:r>
              <a:rPr lang="en-US" altLang="zh-CN" dirty="0"/>
              <a:t>OP 1 shared</a:t>
            </a:r>
          </a:p>
          <a:p>
            <a:r>
              <a:rPr lang="en-US" altLang="zh-CN" dirty="0"/>
              <a:t>NG-RANs</a:t>
            </a:r>
            <a:endParaRPr lang="zh-CN" altLang="en-US" dirty="0"/>
          </a:p>
        </p:txBody>
      </p:sp>
      <p:grpSp>
        <p:nvGrpSpPr>
          <p:cNvPr id="90" name="组合 89"/>
          <p:cNvGrpSpPr/>
          <p:nvPr/>
        </p:nvGrpSpPr>
        <p:grpSpPr>
          <a:xfrm>
            <a:off x="8483013" y="2617153"/>
            <a:ext cx="381466" cy="374638"/>
            <a:chOff x="933398" y="2054944"/>
            <a:chExt cx="381466" cy="374638"/>
          </a:xfrm>
        </p:grpSpPr>
        <p:sp>
          <p:nvSpPr>
            <p:cNvPr id="91" name="弧形 90"/>
            <p:cNvSpPr/>
            <p:nvPr/>
          </p:nvSpPr>
          <p:spPr bwMode="auto">
            <a:xfrm rot="18965484">
              <a:off x="958618" y="2110889"/>
              <a:ext cx="340549" cy="318693"/>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2" name="弧形 91"/>
            <p:cNvSpPr/>
            <p:nvPr/>
          </p:nvSpPr>
          <p:spPr bwMode="auto">
            <a:xfrm rot="18965484">
              <a:off x="933398" y="2054944"/>
              <a:ext cx="381466" cy="344859"/>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3" name="弧形 92"/>
            <p:cNvSpPr/>
            <p:nvPr/>
          </p:nvSpPr>
          <p:spPr bwMode="auto">
            <a:xfrm rot="18965484">
              <a:off x="990600" y="2181225"/>
              <a:ext cx="276225" cy="247650"/>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grpSp>
      <p:grpSp>
        <p:nvGrpSpPr>
          <p:cNvPr id="97" name="组合 96"/>
          <p:cNvGrpSpPr/>
          <p:nvPr/>
        </p:nvGrpSpPr>
        <p:grpSpPr>
          <a:xfrm>
            <a:off x="10568988" y="2531428"/>
            <a:ext cx="381466" cy="374638"/>
            <a:chOff x="933398" y="2054944"/>
            <a:chExt cx="381466" cy="374638"/>
          </a:xfrm>
        </p:grpSpPr>
        <p:sp>
          <p:nvSpPr>
            <p:cNvPr id="98" name="弧形 97"/>
            <p:cNvSpPr/>
            <p:nvPr/>
          </p:nvSpPr>
          <p:spPr bwMode="auto">
            <a:xfrm rot="18965484">
              <a:off x="958618" y="2110889"/>
              <a:ext cx="340549" cy="318693"/>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9" name="弧形 98"/>
            <p:cNvSpPr/>
            <p:nvPr/>
          </p:nvSpPr>
          <p:spPr bwMode="auto">
            <a:xfrm rot="18965484">
              <a:off x="933398" y="2054944"/>
              <a:ext cx="381466" cy="344859"/>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0" name="弧形 99"/>
            <p:cNvSpPr/>
            <p:nvPr/>
          </p:nvSpPr>
          <p:spPr bwMode="auto">
            <a:xfrm rot="18965484">
              <a:off x="990600" y="2181225"/>
              <a:ext cx="276225" cy="247650"/>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grpSp>
      <p:sp>
        <p:nvSpPr>
          <p:cNvPr id="126" name="文本框 50"/>
          <p:cNvSpPr txBox="1"/>
          <p:nvPr/>
        </p:nvSpPr>
        <p:spPr>
          <a:xfrm>
            <a:off x="9554284" y="2657980"/>
            <a:ext cx="368446" cy="336337"/>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zh-CN" altLang="en-US" dirty="0">
                <a:solidFill>
                  <a:srgbClr val="FF0000"/>
                </a:solidFill>
                <a:latin typeface="Calibri" panose="020F0502020204030204" charset="0"/>
                <a:ea typeface="微软雅黑" panose="020B0503020204020204" pitchFamily="34" charset="-122"/>
                <a:cs typeface="Calibri" panose="020F0502020204030204" charset="0"/>
                <a:sym typeface="Calibri" panose="020F0502020204030204" charset="0"/>
              </a:rPr>
              <a:t>①</a:t>
            </a:r>
          </a:p>
        </p:txBody>
      </p:sp>
      <p:sp>
        <p:nvSpPr>
          <p:cNvPr id="127" name="文本框 49"/>
          <p:cNvSpPr txBox="1"/>
          <p:nvPr/>
        </p:nvSpPr>
        <p:spPr>
          <a:xfrm>
            <a:off x="7836567" y="3303567"/>
            <a:ext cx="368446" cy="336337"/>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zh-CN" altLang="en-US" dirty="0">
                <a:solidFill>
                  <a:srgbClr val="FF0000"/>
                </a:solidFill>
                <a:latin typeface="Calibri" panose="020F0502020204030204" charset="0"/>
                <a:ea typeface="微软雅黑" panose="020B0503020204020204" pitchFamily="34" charset="-122"/>
                <a:cs typeface="Calibri" panose="020F0502020204030204" charset="0"/>
                <a:sym typeface="Calibri" panose="020F0502020204030204" charset="0"/>
              </a:rPr>
              <a:t>②</a:t>
            </a:r>
          </a:p>
        </p:txBody>
      </p:sp>
      <p:sp>
        <p:nvSpPr>
          <p:cNvPr id="144" name="TextBox 143"/>
          <p:cNvSpPr txBox="1"/>
          <p:nvPr/>
        </p:nvSpPr>
        <p:spPr>
          <a:xfrm>
            <a:off x="9549866" y="4172184"/>
            <a:ext cx="1623670" cy="400110"/>
          </a:xfrm>
          <a:prstGeom prst="rect">
            <a:avLst/>
          </a:prstGeom>
          <a:noFill/>
        </p:spPr>
        <p:txBody>
          <a:bodyPr wrap="square" rtlCol="0">
            <a:spAutoFit/>
          </a:bodyPr>
          <a:lstStyle/>
          <a:p>
            <a:r>
              <a:rPr lang="en-US" altLang="zh-CN" dirty="0"/>
              <a:t>SEPPs/IPUPs: </a:t>
            </a:r>
            <a:r>
              <a:rPr lang="en-US" altLang="zh-CN" dirty="0" err="1"/>
              <a:t>vSEPP</a:t>
            </a:r>
            <a:r>
              <a:rPr lang="en-US" altLang="zh-CN" dirty="0"/>
              <a:t>/</a:t>
            </a:r>
            <a:r>
              <a:rPr lang="en-US" altLang="zh-CN" dirty="0" err="1"/>
              <a:t>hSEPP</a:t>
            </a:r>
            <a:endParaRPr lang="zh-CN" altLang="en-US" dirty="0"/>
          </a:p>
        </p:txBody>
      </p:sp>
      <p:sp>
        <p:nvSpPr>
          <p:cNvPr id="153" name="立方体 152"/>
          <p:cNvSpPr/>
          <p:nvPr/>
        </p:nvSpPr>
        <p:spPr bwMode="auto">
          <a:xfrm>
            <a:off x="10235665" y="3962634"/>
            <a:ext cx="561975" cy="266699"/>
          </a:xfrm>
          <a:prstGeom prst="cub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43" name="立方体 142"/>
          <p:cNvSpPr/>
          <p:nvPr/>
        </p:nvSpPr>
        <p:spPr bwMode="auto">
          <a:xfrm>
            <a:off x="9807040" y="3734034"/>
            <a:ext cx="561975" cy="266699"/>
          </a:xfrm>
          <a:prstGeom prst="cube">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9" name="任意多边形 108"/>
          <p:cNvSpPr/>
          <p:nvPr/>
        </p:nvSpPr>
        <p:spPr bwMode="auto">
          <a:xfrm>
            <a:off x="8787865" y="3305410"/>
            <a:ext cx="2476500" cy="657224"/>
          </a:xfrm>
          <a:custGeom>
            <a:avLst/>
            <a:gdLst>
              <a:gd name="connsiteX0" fmla="*/ 0 w 1866900"/>
              <a:gd name="connsiteY0" fmla="*/ 0 h 495300"/>
              <a:gd name="connsiteX1" fmla="*/ 428625 w 1866900"/>
              <a:gd name="connsiteY1" fmla="*/ 400050 h 495300"/>
              <a:gd name="connsiteX2" fmla="*/ 1866900 w 1866900"/>
              <a:gd name="connsiteY2" fmla="*/ 495300 h 495300"/>
            </a:gdLst>
            <a:ahLst/>
            <a:cxnLst>
              <a:cxn ang="0">
                <a:pos x="connsiteX0" y="connsiteY0"/>
              </a:cxn>
              <a:cxn ang="0">
                <a:pos x="connsiteX1" y="connsiteY1"/>
              </a:cxn>
              <a:cxn ang="0">
                <a:pos x="connsiteX2" y="connsiteY2"/>
              </a:cxn>
            </a:cxnLst>
            <a:rect l="l" t="t" r="r" b="b"/>
            <a:pathLst>
              <a:path w="1866900" h="495300">
                <a:moveTo>
                  <a:pt x="0" y="0"/>
                </a:moveTo>
                <a:cubicBezTo>
                  <a:pt x="58737" y="158750"/>
                  <a:pt x="117475" y="317500"/>
                  <a:pt x="428625" y="400050"/>
                </a:cubicBezTo>
                <a:cubicBezTo>
                  <a:pt x="739775" y="482600"/>
                  <a:pt x="1303337" y="488950"/>
                  <a:pt x="1866900" y="495300"/>
                </a:cubicBezTo>
              </a:path>
            </a:pathLst>
          </a:custGeom>
          <a:noFill/>
          <a:ln w="28575" cap="flat" cmpd="sng" algn="ctr">
            <a:solidFill>
              <a:srgbClr val="FF0000"/>
            </a:solidFill>
            <a:prstDash val="solid"/>
            <a:round/>
            <a:headEnd type="arrow" w="med" len="med"/>
            <a:tailEnd type="arrow"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4" name="文本框 50"/>
          <p:cNvSpPr txBox="1"/>
          <p:nvPr/>
        </p:nvSpPr>
        <p:spPr>
          <a:xfrm>
            <a:off x="8417025" y="5498064"/>
            <a:ext cx="3279775" cy="718820"/>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en-US" altLang="zh-CN"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NOTE: UE moves as </a:t>
            </a:r>
            <a:r>
              <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①</a:t>
            </a:r>
            <a:r>
              <a:rPr lang="en-US" altLang="zh-CN"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 and </a:t>
            </a:r>
            <a:r>
              <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②</a:t>
            </a:r>
          </a:p>
          <a:p>
            <a:pPr algn="ctr" fontAlgn="t">
              <a:lnSpc>
                <a:spcPct val="130000"/>
              </a:lnSpc>
            </a:pPr>
            <a:endPar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endParaRPr>
          </a:p>
        </p:txBody>
      </p:sp>
      <p:sp>
        <p:nvSpPr>
          <p:cNvPr id="31" name="Rectangle 30">
            <a:extLst>
              <a:ext uri="{FF2B5EF4-FFF2-40B4-BE49-F238E27FC236}">
                <a16:creationId xmlns:a16="http://schemas.microsoft.com/office/drawing/2014/main" id="{FC83D02C-3D23-4FD0-8FC2-951BDDF8FE41}"/>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564255527"/>
              </p:ext>
            </p:extLst>
          </p:nvPr>
        </p:nvGraphicFramePr>
        <p:xfrm>
          <a:off x="103729" y="1161210"/>
          <a:ext cx="7763175" cy="5425440"/>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network of service robots with ambient intelligence</a:t>
                      </a:r>
                    </a:p>
                    <a:p>
                      <a:pPr marL="0" indent="0">
                        <a:buNone/>
                      </a:pPr>
                      <a:r>
                        <a:rPr lang="en-US" sz="2400" b="1" dirty="0"/>
                        <a:t>[FS_SOBOT]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Ki-Dong Lee </a:t>
                      </a: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LG Electronics</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2"/>
                        </a:rPr>
                        <a:t>SP-220447</a:t>
                      </a:r>
                      <a:endParaRPr lang="nl-NL"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This study is aiming at collecting various</a:t>
                      </a:r>
                      <a:r>
                        <a:rPr lang="en-US" sz="1600"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existing stage-1 features that are relevant to support a group of service robots and further identifying use cases and aspects related to efficient communications service and cooperative operation for a group of service robots</a:t>
                      </a:r>
                      <a:endParaRPr lang="sv-SE"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285750" lvl="0" indent="-285750" hangingPunct="0">
                        <a:buFont typeface="Arial" panose="020B0604020202020204" pitchFamily="34" charset="0"/>
                        <a:buChar char="•"/>
                      </a:pPr>
                      <a:r>
                        <a:rPr lang="en-GB" sz="1600" kern="1200" dirty="0">
                          <a:solidFill>
                            <a:schemeClr val="tx1"/>
                          </a:solidFill>
                          <a:effectLst/>
                          <a:latin typeface="+mn-lt"/>
                          <a:ea typeface="+mn-ea"/>
                          <a:cs typeface="+mn-cs"/>
                        </a:rPr>
                        <a:t>To collect the existing requirements that are relevant to support particular use cases of service robots that have human-machine and machine-machine interactions</a:t>
                      </a:r>
                      <a:r>
                        <a:rPr lang="en-US" sz="1600" kern="1200" dirty="0">
                          <a:solidFill>
                            <a:schemeClr val="tx1"/>
                          </a:solidFill>
                          <a:effectLst/>
                          <a:latin typeface="+mn-lt"/>
                          <a:ea typeface="+mn-ea"/>
                          <a:cs typeface="+mn-cs"/>
                        </a:rPr>
                        <a:t>.</a:t>
                      </a:r>
                    </a:p>
                    <a:p>
                      <a:pPr marL="285750" lvl="0" indent="-285750" hangingPunct="0">
                        <a:buFont typeface="Arial" panose="020B0604020202020204" pitchFamily="34" charset="0"/>
                        <a:buChar char="•"/>
                      </a:pPr>
                      <a:r>
                        <a:rPr lang="en-US" sz="1600" kern="1200" dirty="0">
                          <a:solidFill>
                            <a:schemeClr val="tx1"/>
                          </a:solidFill>
                          <a:effectLst/>
                          <a:latin typeface="+mn-lt"/>
                          <a:ea typeface="+mn-ea"/>
                          <a:cs typeface="+mn-cs"/>
                        </a:rPr>
                        <a:t>on-demand high priority communications, to help avoid or </a:t>
                      </a:r>
                      <a:r>
                        <a:rPr lang="en-GB" sz="1600" kern="1200" dirty="0">
                          <a:solidFill>
                            <a:schemeClr val="tx1"/>
                          </a:solidFill>
                          <a:effectLst/>
                          <a:latin typeface="+mn-lt"/>
                          <a:ea typeface="+mn-ea"/>
                          <a:cs typeface="+mn-cs"/>
                        </a:rPr>
                        <a:t>minimize disruptions of service robot operation </a:t>
                      </a:r>
                    </a:p>
                    <a:p>
                      <a:pPr marL="285750" lvl="0" indent="-285750" hangingPunct="0">
                        <a:buFont typeface="Arial" panose="020B0604020202020204" pitchFamily="34" charset="0"/>
                        <a:buChar char="•"/>
                      </a:pPr>
                      <a:r>
                        <a:rPr lang="en-US" sz="1600" kern="1200" dirty="0">
                          <a:solidFill>
                            <a:schemeClr val="tx1"/>
                          </a:solidFill>
                          <a:effectLst/>
                          <a:latin typeface="+mn-lt"/>
                          <a:ea typeface="+mn-ea"/>
                          <a:cs typeface="+mn-cs"/>
                        </a:rPr>
                        <a:t>time bounded communication to help timely delivery of information/data between multiple service robots, especially for large-scale group operation scenarios, e.g., due to robot’s communication failures or other event triggers</a:t>
                      </a:r>
                    </a:p>
                    <a:p>
                      <a:pPr marL="742950" lvl="1" indent="-285750" hangingPunct="0">
                        <a:buFont typeface="Arial" panose="020B0604020202020204" pitchFamily="34" charset="0"/>
                        <a:buChar char="•"/>
                      </a:pPr>
                      <a:endParaRPr lang="sv-SE"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grpSp>
        <p:nvGrpSpPr>
          <p:cNvPr id="41" name="Group 40"/>
          <p:cNvGrpSpPr/>
          <p:nvPr/>
        </p:nvGrpSpPr>
        <p:grpSpPr>
          <a:xfrm>
            <a:off x="8187488" y="2058230"/>
            <a:ext cx="3801587" cy="3073240"/>
            <a:chOff x="7868769" y="2286828"/>
            <a:chExt cx="4270702" cy="3311477"/>
          </a:xfrm>
        </p:grpSpPr>
        <p:pic>
          <p:nvPicPr>
            <p:cNvPr id="39" name="Picture 38"/>
            <p:cNvPicPr>
              <a:picLocks noChangeAspect="1"/>
            </p:cNvPicPr>
            <p:nvPr/>
          </p:nvPicPr>
          <p:blipFill>
            <a:blip r:embed="rId3"/>
            <a:stretch>
              <a:fillRect/>
            </a:stretch>
          </p:blipFill>
          <p:spPr>
            <a:xfrm>
              <a:off x="7868769" y="2286828"/>
              <a:ext cx="4270702" cy="3311477"/>
            </a:xfrm>
            <a:prstGeom prst="rect">
              <a:avLst/>
            </a:prstGeom>
          </p:spPr>
        </p:pic>
        <p:sp>
          <p:nvSpPr>
            <p:cNvPr id="40" name="TextBox 39"/>
            <p:cNvSpPr txBox="1"/>
            <p:nvPr/>
          </p:nvSpPr>
          <p:spPr>
            <a:xfrm>
              <a:off x="9208068" y="5321306"/>
              <a:ext cx="1476686" cy="261610"/>
            </a:xfrm>
            <a:prstGeom prst="rect">
              <a:avLst/>
            </a:prstGeom>
            <a:noFill/>
          </p:spPr>
          <p:txBody>
            <a:bodyPr wrap="none" rtlCol="0">
              <a:spAutoFit/>
            </a:bodyPr>
            <a:lstStyle/>
            <a:p>
              <a:r>
                <a:rPr lang="en-US" sz="1100" dirty="0"/>
                <a:t>S1-220151, S1-221028</a:t>
              </a:r>
            </a:p>
          </p:txBody>
        </p:sp>
      </p:grpSp>
      <p:sp>
        <p:nvSpPr>
          <p:cNvPr id="8" name="Rectangle 7">
            <a:extLst>
              <a:ext uri="{FF2B5EF4-FFF2-40B4-BE49-F238E27FC236}">
                <a16:creationId xmlns:a16="http://schemas.microsoft.com/office/drawing/2014/main" id="{875FE5ED-D8F0-4161-959D-5101C15C251E}"/>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34654109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568151789"/>
              </p:ext>
            </p:extLst>
          </p:nvPr>
        </p:nvGraphicFramePr>
        <p:xfrm>
          <a:off x="103729" y="1182018"/>
          <a:ext cx="7890443" cy="4328160"/>
        </p:xfrm>
        <a:graphic>
          <a:graphicData uri="http://schemas.openxmlformats.org/drawingml/2006/table">
            <a:tbl>
              <a:tblPr bandRow="1">
                <a:tableStyleId>{2D5ABB26-0587-4C30-8999-92F81FD0307C}</a:tableStyleId>
              </a:tblPr>
              <a:tblGrid>
                <a:gridCol w="1305006">
                  <a:extLst>
                    <a:ext uri="{9D8B030D-6E8A-4147-A177-3AD203B41FA5}">
                      <a16:colId xmlns:a16="http://schemas.microsoft.com/office/drawing/2014/main" val="201738029"/>
                    </a:ext>
                  </a:extLst>
                </a:gridCol>
                <a:gridCol w="3214408">
                  <a:extLst>
                    <a:ext uri="{9D8B030D-6E8A-4147-A177-3AD203B41FA5}">
                      <a16:colId xmlns:a16="http://schemas.microsoft.com/office/drawing/2014/main" val="2338416132"/>
                    </a:ext>
                  </a:extLst>
                </a:gridCol>
                <a:gridCol w="1258711">
                  <a:extLst>
                    <a:ext uri="{9D8B030D-6E8A-4147-A177-3AD203B41FA5}">
                      <a16:colId xmlns:a16="http://schemas.microsoft.com/office/drawing/2014/main" val="2639471719"/>
                    </a:ext>
                  </a:extLst>
                </a:gridCol>
                <a:gridCol w="2112318">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satellite access - Phase 3</a:t>
                      </a:r>
                    </a:p>
                    <a:p>
                      <a:pPr marL="0" indent="0">
                        <a:buNone/>
                      </a:pPr>
                      <a:r>
                        <a:rPr lang="en-US" sz="2400" b="1" dirty="0"/>
                        <a:t>[FFS_5GSAT_Ph3]</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Thierry </a:t>
                      </a:r>
                      <a:r>
                        <a:rPr lang="sv-SE" sz="1800" kern="1200" dirty="0" err="1">
                          <a:solidFill>
                            <a:schemeClr val="tx1"/>
                          </a:solidFill>
                          <a:effectLst/>
                          <a:latin typeface="+mn-lt"/>
                          <a:ea typeface="+mn-ea"/>
                          <a:cs typeface="+mn-cs"/>
                        </a:rPr>
                        <a:t>Bérisot</a:t>
                      </a:r>
                      <a:r>
                        <a:rPr lang="sv-SE" sz="1800" kern="1200" baseline="0" dirty="0">
                          <a:solidFill>
                            <a:schemeClr val="tx1"/>
                          </a:solidFill>
                          <a:effectLst/>
                          <a:latin typeface="+mn-lt"/>
                          <a:ea typeface="+mn-ea"/>
                          <a:cs typeface="+mn-cs"/>
                        </a:rPr>
                        <a:t> / </a:t>
                      </a:r>
                      <a:r>
                        <a:rPr lang="sv-SE" sz="1800" kern="1200" dirty="0">
                          <a:solidFill>
                            <a:schemeClr val="tx1"/>
                          </a:solidFill>
                          <a:effectLst/>
                          <a:latin typeface="+mn-lt"/>
                          <a:ea typeface="+mn-ea"/>
                          <a:cs typeface="+mn-cs"/>
                        </a:rPr>
                        <a:t>Xu Xia (Novamint)</a:t>
                      </a:r>
                      <a:r>
                        <a:rPr lang="sv-SE" sz="1800" kern="1200" baseline="0" dirty="0">
                          <a:solidFill>
                            <a:schemeClr val="tx1"/>
                          </a:solidFill>
                          <a:effectLst/>
                          <a:latin typeface="+mn-lt"/>
                          <a:ea typeface="+mn-ea"/>
                          <a:cs typeface="+mn-cs"/>
                        </a:rPr>
                        <a:t> / (</a:t>
                      </a:r>
                      <a:r>
                        <a:rPr lang="sv-SE" sz="1800" kern="1200" dirty="0">
                          <a:solidFill>
                            <a:schemeClr val="tx1"/>
                          </a:solidFill>
                          <a:effectLst/>
                          <a:latin typeface="+mn-lt"/>
                          <a:ea typeface="+mn-ea"/>
                          <a:cs typeface="+mn-cs"/>
                        </a:rPr>
                        <a:t>China Telecom</a:t>
                      </a:r>
                      <a:r>
                        <a:rPr lang="nl-NL"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3"/>
                        </a:rPr>
                        <a:t>SP-220443</a:t>
                      </a:r>
                      <a:r>
                        <a:rPr lang="nl-NL" sz="1800" dirty="0">
                          <a:highlight>
                            <a:srgbClr val="FFFF00"/>
                          </a:highlight>
                          <a:hlinkClick r:id="rId3"/>
                        </a:rPr>
                        <a:t> </a:t>
                      </a:r>
                      <a:endParaRPr lang="nl-NL" sz="18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600" kern="1200" dirty="0">
                          <a:solidFill>
                            <a:schemeClr val="tx1"/>
                          </a:solidFill>
                          <a:effectLst/>
                          <a:latin typeface="+mn-lt"/>
                          <a:ea typeface="+mn-ea"/>
                          <a:cs typeface="+mn-cs"/>
                        </a:rPr>
                        <a:t>This study is aiming at enhancing the 5GS support of satellite access by describing and analysing use cases associated to new satellite access capabilities or needed improvements and identifying potential service requirements/KPIs.</a:t>
                      </a:r>
                      <a:endParaRPr lang="sv-SE"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lvl="0" hangingPunct="0"/>
                      <a:r>
                        <a:rPr lang="en-GB" sz="1600" kern="1200" noProof="0" dirty="0">
                          <a:solidFill>
                            <a:schemeClr val="tx1"/>
                          </a:solidFill>
                          <a:effectLst/>
                          <a:latin typeface="+mn-lt"/>
                          <a:ea typeface="+mn-ea"/>
                          <a:cs typeface="+mn-cs"/>
                        </a:rPr>
                        <a:t>To study new</a:t>
                      </a:r>
                      <a:r>
                        <a:rPr lang="en-GB" sz="1600" kern="1200" baseline="0" noProof="0" dirty="0">
                          <a:solidFill>
                            <a:schemeClr val="tx1"/>
                          </a:solidFill>
                          <a:effectLst/>
                          <a:latin typeface="+mn-lt"/>
                          <a:ea typeface="+mn-ea"/>
                          <a:cs typeface="+mn-cs"/>
                        </a:rPr>
                        <a:t> use cases </a:t>
                      </a:r>
                      <a:r>
                        <a:rPr lang="en-GB" sz="1600" kern="1200" noProof="0" dirty="0">
                          <a:solidFill>
                            <a:schemeClr val="tx1"/>
                          </a:solidFill>
                          <a:effectLst/>
                          <a:latin typeface="+mn-lt"/>
                          <a:ea typeface="+mn-ea"/>
                          <a:cs typeface="+mn-cs"/>
                        </a:rPr>
                        <a:t>and identify potential service requirements/KPIs for the following contexts:</a:t>
                      </a:r>
                    </a:p>
                    <a:p>
                      <a:pPr marL="742950" lvl="1" indent="-285750" hangingPunct="0">
                        <a:buFont typeface="Arial" panose="020B0604020202020204" pitchFamily="34" charset="0"/>
                        <a:buChar char="•"/>
                      </a:pPr>
                      <a:r>
                        <a:rPr lang="en-GB" sz="1600" kern="1200" noProof="0" dirty="0">
                          <a:solidFill>
                            <a:schemeClr val="tx1"/>
                          </a:solidFill>
                          <a:effectLst/>
                          <a:latin typeface="+mn-lt"/>
                          <a:ea typeface="+mn-ea"/>
                          <a:cs typeface="+mn-cs"/>
                        </a:rPr>
                        <a:t>Operation with intermittent/temporary satellite connectivity for delay-tolerant communication service</a:t>
                      </a:r>
                    </a:p>
                    <a:p>
                      <a:pPr marL="742950" lvl="1" indent="-285750" hangingPunct="0">
                        <a:buFont typeface="Arial" panose="020B0604020202020204" pitchFamily="34" charset="0"/>
                        <a:buChar char="•"/>
                      </a:pPr>
                      <a:r>
                        <a:rPr lang="en-GB" sz="1600" kern="1200" noProof="0" dirty="0">
                          <a:solidFill>
                            <a:schemeClr val="tx1"/>
                          </a:solidFill>
                          <a:effectLst/>
                          <a:latin typeface="+mn-lt"/>
                          <a:ea typeface="+mn-ea"/>
                          <a:cs typeface="+mn-cs"/>
                        </a:rPr>
                        <a:t>GNSS independent operation</a:t>
                      </a:r>
                    </a:p>
                    <a:p>
                      <a:pPr marL="742950" lvl="1" indent="-285750" hangingPunct="0">
                        <a:buFont typeface="Arial" panose="020B0604020202020204" pitchFamily="34" charset="0"/>
                        <a:buChar char="•"/>
                      </a:pPr>
                      <a:r>
                        <a:rPr lang="en-GB" sz="1600" kern="1200" noProof="0" dirty="0">
                          <a:solidFill>
                            <a:schemeClr val="tx1"/>
                          </a:solidFill>
                          <a:effectLst/>
                          <a:latin typeface="+mn-lt"/>
                          <a:ea typeface="+mn-ea"/>
                          <a:cs typeface="+mn-cs"/>
                        </a:rPr>
                        <a:t>Positioning Enhancements</a:t>
                      </a:r>
                    </a:p>
                    <a:p>
                      <a:pPr marL="742950" lvl="1" indent="-285750" hangingPunct="0">
                        <a:buFont typeface="Arial" panose="020B0604020202020204" pitchFamily="34" charset="0"/>
                        <a:buChar char="•"/>
                      </a:pPr>
                      <a:r>
                        <a:rPr lang="en-GB" sz="1600" kern="1200" noProof="0" dirty="0">
                          <a:solidFill>
                            <a:schemeClr val="tx1"/>
                          </a:solidFill>
                          <a:effectLst/>
                          <a:latin typeface="+mn-lt"/>
                          <a:ea typeface="+mn-ea"/>
                          <a:cs typeface="+mn-cs"/>
                        </a:rPr>
                        <a:t>Communication between UEs under the same satellite’s coverage </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5" name="Rectangle 4">
            <a:extLst>
              <a:ext uri="{FF2B5EF4-FFF2-40B4-BE49-F238E27FC236}">
                <a16:creationId xmlns:a16="http://schemas.microsoft.com/office/drawing/2014/main" id="{724C4D9F-B190-43C3-9E78-6BF202ED7A0F}"/>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139624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custDataLst>
              <p:tags r:id="rId1"/>
            </p:custDataLst>
            <p:extLst>
              <p:ext uri="{D42A27DB-BD31-4B8C-83A1-F6EECF244321}">
                <p14:modId xmlns:p14="http://schemas.microsoft.com/office/powerpoint/2010/main" val="621270670"/>
              </p:ext>
            </p:extLst>
          </p:nvPr>
        </p:nvGraphicFramePr>
        <p:xfrm>
          <a:off x="86486" y="1172738"/>
          <a:ext cx="7547610" cy="5679440"/>
        </p:xfrm>
        <a:graphic>
          <a:graphicData uri="http://schemas.openxmlformats.org/drawingml/2006/table">
            <a:tbl>
              <a:tblPr bandRow="1">
                <a:tableStyleId>{2D5ABB26-0587-4C30-8999-92F81FD0307C}</a:tableStyleId>
              </a:tblPr>
              <a:tblGrid>
                <a:gridCol w="1248410">
                  <a:extLst>
                    <a:ext uri="{9D8B030D-6E8A-4147-A177-3AD203B41FA5}">
                      <a16:colId xmlns:a16="http://schemas.microsoft.com/office/drawing/2014/main" val="20000"/>
                    </a:ext>
                  </a:extLst>
                </a:gridCol>
                <a:gridCol w="2125980">
                  <a:extLst>
                    <a:ext uri="{9D8B030D-6E8A-4147-A177-3AD203B41FA5}">
                      <a16:colId xmlns:a16="http://schemas.microsoft.com/office/drawing/2014/main" val="20001"/>
                    </a:ext>
                  </a:extLst>
                </a:gridCol>
                <a:gridCol w="913130">
                  <a:extLst>
                    <a:ext uri="{9D8B030D-6E8A-4147-A177-3AD203B41FA5}">
                      <a16:colId xmlns:a16="http://schemas.microsoft.com/office/drawing/2014/main" val="20002"/>
                    </a:ext>
                  </a:extLst>
                </a:gridCol>
                <a:gridCol w="3260090">
                  <a:extLst>
                    <a:ext uri="{9D8B030D-6E8A-4147-A177-3AD203B41FA5}">
                      <a16:colId xmlns:a16="http://schemas.microsoft.com/office/drawing/2014/main" val="20003"/>
                    </a:ext>
                  </a:extLst>
                </a:gridCol>
              </a:tblGrid>
              <a:tr h="922020">
                <a:tc gridSpan="4">
                  <a:txBody>
                    <a:bodyPr/>
                    <a:lstStyle/>
                    <a:p>
                      <a:pPr marL="0" indent="0">
                        <a:buNone/>
                      </a:pPr>
                      <a:r>
                        <a:rPr lang="en-US" sz="2400" b="1" dirty="0"/>
                        <a:t>Study on UAV Phase 3</a:t>
                      </a:r>
                    </a:p>
                    <a:p>
                      <a:pPr marL="0" indent="0">
                        <a:buNone/>
                      </a:pPr>
                      <a:r>
                        <a:rPr lang="en-US" sz="2400" b="1" dirty="0"/>
                        <a:t>[</a:t>
                      </a:r>
                      <a:r>
                        <a:rPr lang="en-US" sz="2400" b="1" dirty="0" err="1"/>
                        <a:t>FS_UAV_Ph3</a:t>
                      </a:r>
                      <a:r>
                        <a:rPr lang="en-US" sz="2400" b="1" dirty="0"/>
                        <a:t>]</a:t>
                      </a:r>
                    </a:p>
                  </a:txBody>
                  <a:tcPr/>
                </a:tc>
                <a:tc hMerge="1">
                  <a:txBody>
                    <a:bodyPr/>
                    <a:lstStyle/>
                    <a:p>
                      <a:endParaRPr lang="nl-NL"/>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0"/>
                  </a:ext>
                </a:extLst>
              </a:tr>
              <a:tr h="71628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800" kern="1200" dirty="0">
                          <a:solidFill>
                            <a:schemeClr val="tx1"/>
                          </a:solidFill>
                          <a:effectLst/>
                          <a:latin typeface="+mn-lt"/>
                          <a:ea typeface="+mn-ea"/>
                          <a:cs typeface="+mn-cs"/>
                        </a:rPr>
                        <a:t>Pengtai Qin</a:t>
                      </a:r>
                    </a:p>
                    <a:p>
                      <a:pPr marL="0" marR="0" lvl="0" indent="0" algn="l" defTabSz="914400" rtl="0" eaLnBrk="1" fontAlgn="auto" latinLnBrk="0" hangingPunct="1">
                        <a:lnSpc>
                          <a:spcPct val="100000"/>
                        </a:lnSpc>
                        <a:spcBef>
                          <a:spcPts val="0"/>
                        </a:spcBef>
                        <a:spcAft>
                          <a:spcPts val="0"/>
                        </a:spcAft>
                        <a:buClrTx/>
                        <a:buSzTx/>
                        <a:buFontTx/>
                        <a:buNone/>
                        <a:defRPr/>
                      </a:pPr>
                      <a:r>
                        <a:rPr lang="nl-NL" sz="1800" kern="1200" dirty="0">
                          <a:solidFill>
                            <a:schemeClr val="tx1"/>
                          </a:solidFill>
                          <a:effectLst/>
                          <a:latin typeface="+mn-lt"/>
                          <a:ea typeface="+mn-ea"/>
                          <a:cs typeface="+mn-cs"/>
                        </a:rPr>
                        <a:t>(</a:t>
                      </a:r>
                      <a:r>
                        <a:rPr lang="en-US" altLang="nl-NL" sz="1800" kern="1200" dirty="0">
                          <a:solidFill>
                            <a:schemeClr val="tx1"/>
                          </a:solidFill>
                          <a:effectLst/>
                          <a:latin typeface="+mn-lt"/>
                          <a:ea typeface="+mn-ea"/>
                          <a:cs typeface="+mn-cs"/>
                        </a:rPr>
                        <a:t>China Mobile</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800" dirty="0">
                          <a:hlinkClick r:id="rId3"/>
                        </a:rPr>
                        <a:t>SP-220444</a:t>
                      </a:r>
                      <a:endParaRPr lang="nl-NL" sz="1800" dirty="0"/>
                    </a:p>
                    <a:p>
                      <a:pPr marL="0" marR="0" lvl="0" indent="0" algn="l" defTabSz="914400" rtl="0" eaLnBrk="1" fontAlgn="auto" latinLnBrk="0" hangingPunct="1">
                        <a:lnSpc>
                          <a:spcPct val="100000"/>
                        </a:lnSpc>
                        <a:spcBef>
                          <a:spcPts val="0"/>
                        </a:spcBef>
                        <a:spcAft>
                          <a:spcPts val="0"/>
                        </a:spcAft>
                        <a:buClrTx/>
                        <a:buSzTx/>
                        <a:buFontTx/>
                        <a:buNone/>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10001"/>
                  </a:ext>
                </a:extLst>
              </a:tr>
              <a:tr h="1146810">
                <a:tc>
                  <a:txBody>
                    <a:bodyPr/>
                    <a:lstStyle/>
                    <a:p>
                      <a:r>
                        <a:rPr lang="nl-NL" sz="1600" b="1" dirty="0"/>
                        <a:t>Summary</a:t>
                      </a:r>
                      <a:r>
                        <a:rPr lang="en-US" altLang="nl-NL" sz="1600" b="1" dirty="0"/>
                        <a:t>:</a:t>
                      </a:r>
                    </a:p>
                  </a:txBody>
                  <a:tcPr/>
                </a:tc>
                <a:tc gridSpan="3">
                  <a:txBody>
                    <a:bodyPr/>
                    <a:lstStyle/>
                    <a:p>
                      <a:pPr algn="just"/>
                      <a:r>
                        <a:rPr sz="1600" kern="1200" dirty="0">
                          <a:solidFill>
                            <a:schemeClr val="tx1"/>
                          </a:solidFill>
                          <a:effectLst/>
                          <a:latin typeface="+mn-lt"/>
                          <a:ea typeface="+mn-ea"/>
                          <a:cs typeface="+mn-cs"/>
                        </a:rPr>
                        <a:t>FS_UAV_Ph3</a:t>
                      </a:r>
                      <a:r>
                        <a:rPr lang="en-US" altLang="nl-NL" sz="1600" kern="1200" dirty="0">
                          <a:solidFill>
                            <a:schemeClr val="tx1"/>
                          </a:solidFill>
                          <a:effectLst/>
                          <a:latin typeface="+mn-lt"/>
                          <a:ea typeface="+mn-ea"/>
                          <a:cs typeface="+mn-cs"/>
                        </a:rPr>
                        <a:t> is aiming to improve 5GS support of UAV applications, drone operations and management</a:t>
                      </a:r>
                      <a:r>
                        <a:rPr lang="nl-NL" sz="1600" kern="1200" dirty="0">
                          <a:solidFill>
                            <a:schemeClr val="tx1"/>
                          </a:solidFill>
                          <a:effectLst/>
                          <a:latin typeface="+mn-lt"/>
                          <a:ea typeface="+mn-ea"/>
                          <a:cs typeface="+mn-cs"/>
                        </a:rPr>
                        <a:t> </a:t>
                      </a:r>
                      <a:r>
                        <a:rPr lang="en-US" altLang="nl-NL" sz="1600" kern="1200" dirty="0">
                          <a:solidFill>
                            <a:schemeClr val="tx1"/>
                          </a:solidFill>
                          <a:effectLst/>
                          <a:latin typeface="+mn-lt"/>
                          <a:ea typeface="+mn-ea"/>
                          <a:cs typeface="+mn-cs"/>
                        </a:rPr>
                        <a:t>and</a:t>
                      </a:r>
                      <a:r>
                        <a:rPr lang="nl-NL" sz="1600" kern="1200" dirty="0">
                          <a:solidFill>
                            <a:schemeClr val="tx1"/>
                          </a:solidFill>
                          <a:effectLst/>
                          <a:latin typeface="+mn-lt"/>
                          <a:ea typeface="+mn-ea"/>
                          <a:cs typeface="+mn-cs"/>
                        </a:rPr>
                        <a:t> mee</a:t>
                      </a:r>
                      <a:r>
                        <a:rPr lang="en-US" altLang="nl-NL" sz="1600" kern="1200" dirty="0">
                          <a:solidFill>
                            <a:schemeClr val="tx1"/>
                          </a:solidFill>
                          <a:effectLst/>
                          <a:latin typeface="+mn-lt"/>
                          <a:ea typeface="+mn-ea"/>
                          <a:cs typeface="+mn-cs"/>
                        </a:rPr>
                        <a:t>t</a:t>
                      </a:r>
                      <a:r>
                        <a:rPr lang="nl-NL" sz="1600" kern="1200" dirty="0">
                          <a:solidFill>
                            <a:schemeClr val="tx1"/>
                          </a:solidFill>
                          <a:effectLst/>
                          <a:latin typeface="+mn-lt"/>
                          <a:ea typeface="+mn-ea"/>
                          <a:cs typeface="+mn-cs"/>
                        </a:rPr>
                        <a:t> the industrial UAV applications needs for further enhance</a:t>
                      </a:r>
                      <a:r>
                        <a:rPr lang="en-US" altLang="nl-NL" sz="1600" kern="1200" dirty="0">
                          <a:solidFill>
                            <a:schemeClr val="tx1"/>
                          </a:solidFill>
                          <a:effectLst/>
                          <a:latin typeface="+mn-lt"/>
                          <a:ea typeface="+mn-ea"/>
                          <a:cs typeface="+mn-cs"/>
                        </a:rPr>
                        <a:t>ment</a:t>
                      </a:r>
                      <a:r>
                        <a:rPr lang="nl-NL" sz="1600" kern="1200" dirty="0">
                          <a:solidFill>
                            <a:schemeClr val="tx1"/>
                          </a:solidFill>
                          <a:effectLst/>
                          <a:latin typeface="+mn-lt"/>
                          <a:ea typeface="+mn-ea"/>
                          <a:cs typeface="+mn-cs"/>
                        </a:rPr>
                        <a:t> </a:t>
                      </a:r>
                      <a:r>
                        <a:rPr lang="en-US" altLang="nl-NL" sz="1600" kern="1200" dirty="0">
                          <a:solidFill>
                            <a:schemeClr val="tx1"/>
                          </a:solidFill>
                          <a:effectLst/>
                          <a:latin typeface="+mn-lt"/>
                          <a:ea typeface="+mn-ea"/>
                          <a:cs typeface="+mn-cs"/>
                        </a:rPr>
                        <a:t>of </a:t>
                      </a:r>
                      <a:r>
                        <a:rPr lang="nl-NL" sz="1600" kern="1200" dirty="0">
                          <a:solidFill>
                            <a:schemeClr val="tx1"/>
                          </a:solidFill>
                          <a:effectLst/>
                          <a:latin typeface="+mn-lt"/>
                          <a:ea typeface="+mn-ea"/>
                          <a:cs typeface="+mn-cs"/>
                        </a:rPr>
                        <a:t>the interaction between 5GS and UAV system</a:t>
                      </a:r>
                      <a:r>
                        <a:rPr lang="en-US" altLang="nl-NL" sz="1600" kern="1200" dirty="0">
                          <a:solidFill>
                            <a:schemeClr val="tx1"/>
                          </a:solidFill>
                          <a:effectLst/>
                          <a:latin typeface="+mn-lt"/>
                          <a:ea typeface="+mn-ea"/>
                          <a:cs typeface="+mn-cs"/>
                        </a:rPr>
                        <a:t> by </a:t>
                      </a:r>
                      <a:r>
                        <a:rPr lang="en-US" altLang="nl-NL" sz="1600" dirty="0">
                          <a:effectLst/>
                          <a:sym typeface="+mn-ea"/>
                        </a:rPr>
                        <a:t>identifying additional use cases and potential service requirements</a:t>
                      </a:r>
                      <a:r>
                        <a:rPr lang="en-US" altLang="nl-NL" sz="1600" kern="1200" dirty="0">
                          <a:solidFill>
                            <a:schemeClr val="tx1"/>
                          </a:solidFill>
                          <a:effectLst/>
                          <a:latin typeface="+mn-lt"/>
                          <a:ea typeface="+mn-ea"/>
                          <a:cs typeface="+mn-cs"/>
                        </a:rPr>
                        <a:t>.</a:t>
                      </a: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2"/>
                  </a:ext>
                </a:extLst>
              </a:tr>
              <a:tr h="273050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Objectives</a:t>
                      </a:r>
                      <a:r>
                        <a:rPr lang="en-US" altLang="nl-NL" sz="1600" b="1" dirty="0"/>
                        <a:t>:</a:t>
                      </a:r>
                      <a:endParaRPr lang="nl-NL" sz="1600" b="1" dirty="0"/>
                    </a:p>
                    <a:p>
                      <a:endParaRPr lang="nl-NL" sz="1600" b="1" dirty="0"/>
                    </a:p>
                  </a:txBody>
                  <a:tcPr/>
                </a:tc>
                <a:tc gridSpan="3">
                  <a:txBody>
                    <a:bodyPr/>
                    <a:lstStyle/>
                    <a:p>
                      <a:pPr marL="285750" lvl="0" indent="-285750" hangingPunct="0">
                        <a:buFont typeface="Arial" panose="020B0604020202020204" pitchFamily="34" charset="0"/>
                        <a:buChar char="•"/>
                      </a:pPr>
                      <a:r>
                        <a:rPr lang="nl-NL" sz="1400" kern="1200" dirty="0">
                          <a:solidFill>
                            <a:schemeClr val="tx1"/>
                          </a:solidFill>
                          <a:effectLst/>
                          <a:latin typeface="+mn-lt"/>
                          <a:ea typeface="+mn-ea"/>
                          <a:cs typeface="+mn-cs"/>
                        </a:rPr>
                        <a:t>Provide additional information to the UAV operator/USS to execute pre-flight preparations and inflight operation (e.g, flight mission application, flight path recommendation, flight monitoring and control);</a:t>
                      </a:r>
                    </a:p>
                    <a:p>
                      <a:pPr marL="285750" lvl="0" indent="-285750" hangingPunct="0">
                        <a:buFont typeface="Arial" panose="020B0604020202020204" pitchFamily="34" charset="0"/>
                        <a:buChar char="•"/>
                      </a:pPr>
                      <a:r>
                        <a:rPr lang="nl-NL" sz="1400" kern="1200" dirty="0">
                          <a:solidFill>
                            <a:schemeClr val="tx1"/>
                          </a:solidFill>
                          <a:effectLst/>
                          <a:latin typeface="+mn-lt"/>
                          <a:ea typeface="+mn-ea"/>
                          <a:cs typeface="+mn-cs"/>
                        </a:rPr>
                        <a:t>Use 5G system to support enhancing the UAV flight/route management based on network capacity and QoS information along the planned route;</a:t>
                      </a:r>
                    </a:p>
                    <a:p>
                      <a:pPr marL="285750" lvl="0" indent="-285750" hangingPunct="0">
                        <a:buFont typeface="Arial" panose="020B0604020202020204" pitchFamily="34" charset="0"/>
                        <a:buChar char="•"/>
                      </a:pPr>
                      <a:r>
                        <a:rPr lang="nl-NL" sz="1400" kern="1200" dirty="0">
                          <a:solidFill>
                            <a:schemeClr val="tx1"/>
                          </a:solidFill>
                          <a:effectLst/>
                          <a:latin typeface="+mn-lt"/>
                          <a:ea typeface="+mn-ea"/>
                          <a:cs typeface="+mn-cs"/>
                        </a:rPr>
                        <a:t>Use 5G system to further enhance the safety and security of drone operations, e.g. supporting UTM in UAV    detection and DAA(Detect and Avoid); </a:t>
                      </a:r>
                    </a:p>
                    <a:p>
                      <a:pPr marL="285750" lvl="0" indent="-285750" hangingPunct="0">
                        <a:buFont typeface="Arial" panose="020B0604020202020204" pitchFamily="34" charset="0"/>
                        <a:buChar char="•"/>
                      </a:pPr>
                      <a:r>
                        <a:rPr lang="nl-NL" sz="1400" kern="1200" dirty="0">
                          <a:solidFill>
                            <a:schemeClr val="tx1"/>
                          </a:solidFill>
                          <a:effectLst/>
                          <a:latin typeface="+mn-lt"/>
                          <a:ea typeface="+mn-ea"/>
                          <a:cs typeface="+mn-cs"/>
                        </a:rPr>
                        <a:t>Identify potential new security, charging and regulatory requirements on 5GS, when used for UAS operation.</a:t>
                      </a:r>
                    </a:p>
                    <a:p>
                      <a:pPr marL="285750" lvl="0" indent="-285750" hangingPunct="0">
                        <a:buFont typeface="Arial" panose="020B0604020202020204" pitchFamily="34" charset="0"/>
                        <a:buChar char="•"/>
                      </a:pPr>
                      <a:r>
                        <a:rPr lang="nl-NL" sz="1400" kern="1200" dirty="0">
                          <a:solidFill>
                            <a:schemeClr val="tx1"/>
                          </a:solidFill>
                          <a:effectLst/>
                          <a:latin typeface="+mn-lt"/>
                          <a:ea typeface="+mn-ea"/>
                          <a:cs typeface="+mn-cs"/>
                        </a:rPr>
                        <a:t>Identify potential new requirements related to redundancy and reliability of command and control (C2) traffic for UAV.</a:t>
                      </a: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3"/>
                  </a:ext>
                </a:extLst>
              </a:tr>
            </a:tbl>
          </a:graphicData>
        </a:graphic>
      </p:graphicFrame>
      <p:grpSp>
        <p:nvGrpSpPr>
          <p:cNvPr id="2" name="组合 1"/>
          <p:cNvGrpSpPr/>
          <p:nvPr/>
        </p:nvGrpSpPr>
        <p:grpSpPr>
          <a:xfrm>
            <a:off x="7837170" y="1833245"/>
            <a:ext cx="3816985" cy="4195445"/>
            <a:chOff x="8251" y="2650"/>
            <a:chExt cx="6149" cy="6891"/>
          </a:xfrm>
        </p:grpSpPr>
        <p:grpSp>
          <p:nvGrpSpPr>
            <p:cNvPr id="5" name="组合 4"/>
            <p:cNvGrpSpPr/>
            <p:nvPr/>
          </p:nvGrpSpPr>
          <p:grpSpPr>
            <a:xfrm>
              <a:off x="8251" y="2650"/>
              <a:ext cx="6149" cy="6891"/>
              <a:chOff x="146924" y="1656797"/>
              <a:chExt cx="6503354" cy="4084193"/>
            </a:xfrm>
          </p:grpSpPr>
          <p:grpSp>
            <p:nvGrpSpPr>
              <p:cNvPr id="3" name="组合 38"/>
              <p:cNvGrpSpPr/>
              <p:nvPr/>
            </p:nvGrpSpPr>
            <p:grpSpPr>
              <a:xfrm>
                <a:off x="847423" y="3743023"/>
                <a:ext cx="743678" cy="1067780"/>
                <a:chOff x="1200151" y="4876800"/>
                <a:chExt cx="828674" cy="1143000"/>
              </a:xfrm>
            </p:grpSpPr>
            <p:grpSp>
              <p:nvGrpSpPr>
                <p:cNvPr id="181" name="Group 13"/>
                <p:cNvGrpSpPr>
                  <a:grpSpLocks noChangeAspect="1"/>
                </p:cNvGrpSpPr>
                <p:nvPr/>
              </p:nvGrpSpPr>
              <p:grpSpPr bwMode="auto">
                <a:xfrm>
                  <a:off x="1310347" y="5010163"/>
                  <a:ext cx="596718" cy="630060"/>
                  <a:chOff x="2227" y="1314"/>
                  <a:chExt cx="455" cy="563"/>
                </a:xfrm>
              </p:grpSpPr>
              <p:sp>
                <p:nvSpPr>
                  <p:cNvPr id="183"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4"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5"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6"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7"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8"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9"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0"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1"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2"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3"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4"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5"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6"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7"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8"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9"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0"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1"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2"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3"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4"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5"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6"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82"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81" name="组合 38"/>
              <p:cNvGrpSpPr/>
              <p:nvPr/>
            </p:nvGrpSpPr>
            <p:grpSpPr>
              <a:xfrm>
                <a:off x="3072070" y="4152527"/>
                <a:ext cx="743678" cy="1067780"/>
                <a:chOff x="1200151" y="4876800"/>
                <a:chExt cx="828674" cy="1143000"/>
              </a:xfrm>
            </p:grpSpPr>
            <p:grpSp>
              <p:nvGrpSpPr>
                <p:cNvPr id="155" name="Group 13"/>
                <p:cNvGrpSpPr>
                  <a:grpSpLocks noChangeAspect="1"/>
                </p:cNvGrpSpPr>
                <p:nvPr/>
              </p:nvGrpSpPr>
              <p:grpSpPr bwMode="auto">
                <a:xfrm>
                  <a:off x="1310347" y="5010163"/>
                  <a:ext cx="596718" cy="630060"/>
                  <a:chOff x="2227" y="1314"/>
                  <a:chExt cx="455" cy="563"/>
                </a:xfrm>
              </p:grpSpPr>
              <p:sp>
                <p:nvSpPr>
                  <p:cNvPr id="157"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8"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9"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0"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1"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2"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3"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4"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5"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6"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7"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8"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9"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0"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1"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2"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3"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4"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5"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6"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7"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8"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9"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0"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56"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82" name="组合 38"/>
              <p:cNvGrpSpPr/>
              <p:nvPr/>
            </p:nvGrpSpPr>
            <p:grpSpPr>
              <a:xfrm>
                <a:off x="1669003" y="3899147"/>
                <a:ext cx="743678" cy="1067780"/>
                <a:chOff x="1200151" y="4876800"/>
                <a:chExt cx="828674" cy="1143000"/>
              </a:xfrm>
            </p:grpSpPr>
            <p:grpSp>
              <p:nvGrpSpPr>
                <p:cNvPr id="129" name="Group 13"/>
                <p:cNvGrpSpPr>
                  <a:grpSpLocks noChangeAspect="1"/>
                </p:cNvGrpSpPr>
                <p:nvPr/>
              </p:nvGrpSpPr>
              <p:grpSpPr bwMode="auto">
                <a:xfrm>
                  <a:off x="1310347" y="5010163"/>
                  <a:ext cx="596718" cy="630060"/>
                  <a:chOff x="2227" y="1314"/>
                  <a:chExt cx="455" cy="563"/>
                </a:xfrm>
              </p:grpSpPr>
              <p:sp>
                <p:nvSpPr>
                  <p:cNvPr id="131"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2"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3"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4"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5"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6"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7"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8"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9"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0"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1"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2"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3"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4"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5"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6"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7"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8"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9"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0"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1"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2"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3"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4"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30"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83" name="组合 38"/>
              <p:cNvGrpSpPr/>
              <p:nvPr/>
            </p:nvGrpSpPr>
            <p:grpSpPr>
              <a:xfrm>
                <a:off x="2252800" y="4243861"/>
                <a:ext cx="743678" cy="1067780"/>
                <a:chOff x="1200151" y="4876800"/>
                <a:chExt cx="828674" cy="1143000"/>
              </a:xfrm>
            </p:grpSpPr>
            <p:grpSp>
              <p:nvGrpSpPr>
                <p:cNvPr id="103" name="Group 13"/>
                <p:cNvGrpSpPr>
                  <a:grpSpLocks noChangeAspect="1"/>
                </p:cNvGrpSpPr>
                <p:nvPr/>
              </p:nvGrpSpPr>
              <p:grpSpPr bwMode="auto">
                <a:xfrm>
                  <a:off x="1310347" y="5010163"/>
                  <a:ext cx="596718" cy="630060"/>
                  <a:chOff x="2227" y="1314"/>
                  <a:chExt cx="455" cy="563"/>
                </a:xfrm>
              </p:grpSpPr>
              <p:sp>
                <p:nvSpPr>
                  <p:cNvPr id="105"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6"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8"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9"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0"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1"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4"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4"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5"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6"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7"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8"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9"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0"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1"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2"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3"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4"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5"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6"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7"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8"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04"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86" name="组合 38"/>
              <p:cNvGrpSpPr/>
              <p:nvPr/>
            </p:nvGrpSpPr>
            <p:grpSpPr>
              <a:xfrm>
                <a:off x="3570024" y="4673210"/>
                <a:ext cx="743678" cy="1067780"/>
                <a:chOff x="1200151" y="4876800"/>
                <a:chExt cx="828674" cy="1143000"/>
              </a:xfrm>
            </p:grpSpPr>
            <p:grpSp>
              <p:nvGrpSpPr>
                <p:cNvPr id="87" name="Group 13"/>
                <p:cNvGrpSpPr>
                  <a:grpSpLocks noChangeAspect="1"/>
                </p:cNvGrpSpPr>
                <p:nvPr/>
              </p:nvGrpSpPr>
              <p:grpSpPr bwMode="auto">
                <a:xfrm>
                  <a:off x="1310347" y="5010163"/>
                  <a:ext cx="596718" cy="630060"/>
                  <a:chOff x="2227" y="1314"/>
                  <a:chExt cx="455" cy="563"/>
                </a:xfrm>
              </p:grpSpPr>
              <p:sp>
                <p:nvSpPr>
                  <p:cNvPr id="88"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9"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0"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1"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3"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5"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6"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7"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8"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9"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0"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1"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2"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2"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3"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7"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8"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9"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0"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1"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2"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3"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14"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215" name="组合 38"/>
              <p:cNvGrpSpPr/>
              <p:nvPr/>
            </p:nvGrpSpPr>
            <p:grpSpPr>
              <a:xfrm>
                <a:off x="4359470" y="4392431"/>
                <a:ext cx="743678" cy="1067780"/>
                <a:chOff x="1200151" y="4876800"/>
                <a:chExt cx="828674" cy="1143000"/>
              </a:xfrm>
            </p:grpSpPr>
            <p:grpSp>
              <p:nvGrpSpPr>
                <p:cNvPr id="216" name="Group 13"/>
                <p:cNvGrpSpPr>
                  <a:grpSpLocks noChangeAspect="1"/>
                </p:cNvGrpSpPr>
                <p:nvPr/>
              </p:nvGrpSpPr>
              <p:grpSpPr bwMode="auto">
                <a:xfrm>
                  <a:off x="1310347" y="5010163"/>
                  <a:ext cx="596718" cy="630060"/>
                  <a:chOff x="2227" y="1314"/>
                  <a:chExt cx="455" cy="563"/>
                </a:xfrm>
              </p:grpSpPr>
              <p:sp>
                <p:nvSpPr>
                  <p:cNvPr id="217"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8"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9"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0"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1"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2"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3"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4"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5"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6"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7"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8"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9"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0"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1"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2"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3"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4"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5"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6"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7"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8"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9"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0"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41"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sp>
            <p:nvSpPr>
              <p:cNvPr id="242" name="任意多边形 241"/>
              <p:cNvSpPr/>
              <p:nvPr/>
            </p:nvSpPr>
            <p:spPr bwMode="auto">
              <a:xfrm rot="360000">
                <a:off x="1017464" y="4103082"/>
                <a:ext cx="5000764" cy="896874"/>
              </a:xfrm>
              <a:custGeom>
                <a:avLst/>
                <a:gdLst>
                  <a:gd name="connsiteX0" fmla="*/ 0 w 5000625"/>
                  <a:gd name="connsiteY0" fmla="*/ 108200 h 1155950"/>
                  <a:gd name="connsiteX1" fmla="*/ 2171700 w 5000625"/>
                  <a:gd name="connsiteY1" fmla="*/ 98675 h 1155950"/>
                  <a:gd name="connsiteX2" fmla="*/ 5000625 w 5000625"/>
                  <a:gd name="connsiteY2" fmla="*/ 1155950 h 1155950"/>
                  <a:gd name="connsiteX3" fmla="*/ 5000625 w 5000625"/>
                  <a:gd name="connsiteY3" fmla="*/ 1155950 h 1155950"/>
                </a:gdLst>
                <a:ahLst/>
                <a:cxnLst>
                  <a:cxn ang="0">
                    <a:pos x="connsiteX0" y="connsiteY0"/>
                  </a:cxn>
                  <a:cxn ang="0">
                    <a:pos x="connsiteX1" y="connsiteY1"/>
                  </a:cxn>
                  <a:cxn ang="0">
                    <a:pos x="connsiteX2" y="connsiteY2"/>
                  </a:cxn>
                  <a:cxn ang="0">
                    <a:pos x="connsiteX3" y="connsiteY3"/>
                  </a:cxn>
                </a:cxnLst>
                <a:rect l="l" t="t" r="r" b="b"/>
                <a:pathLst>
                  <a:path w="5000625" h="1155950">
                    <a:moveTo>
                      <a:pt x="0" y="108200"/>
                    </a:moveTo>
                    <a:cubicBezTo>
                      <a:pt x="669131" y="16125"/>
                      <a:pt x="1338263" y="-75950"/>
                      <a:pt x="2171700" y="98675"/>
                    </a:cubicBezTo>
                    <a:cubicBezTo>
                      <a:pt x="3005138" y="273300"/>
                      <a:pt x="5000625" y="1155950"/>
                      <a:pt x="5000625" y="1155950"/>
                    </a:cubicBezTo>
                    <a:lnTo>
                      <a:pt x="5000625" y="1155950"/>
                    </a:lnTo>
                  </a:path>
                </a:pathLst>
              </a:custGeom>
              <a:noFill/>
              <a:ln w="38100" cap="flat" cmpd="sng" algn="ctr">
                <a:solidFill>
                  <a:schemeClr val="tx1">
                    <a:lumMod val="95000"/>
                    <a:lumOff val="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lstStyle/>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sp>
            <p:nvSpPr>
              <p:cNvPr id="243" name="云形 242"/>
              <p:cNvSpPr/>
              <p:nvPr/>
            </p:nvSpPr>
            <p:spPr bwMode="auto">
              <a:xfrm>
                <a:off x="2291698" y="1656797"/>
                <a:ext cx="3934473" cy="1519052"/>
              </a:xfrm>
              <a:prstGeom prst="cloud">
                <a:avLst/>
              </a:prstGeom>
              <a:solidFill>
                <a:srgbClr val="99CCFF"/>
              </a:solidFill>
              <a:ln>
                <a:noFill/>
              </a:ln>
              <a:effectLst/>
            </p:spPr>
            <p:txBody>
              <a:bodyPr vert="horz" wrap="square" lIns="68562" tIns="34281" rIns="68562" bIns="34281" numCol="1" rtlCol="0" anchor="t" anchorCtr="0" compatLnSpc="1"/>
              <a:lstStyle/>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sp>
            <p:nvSpPr>
              <p:cNvPr id="244" name="文本框 243"/>
              <p:cNvSpPr txBox="1"/>
              <p:nvPr/>
            </p:nvSpPr>
            <p:spPr>
              <a:xfrm>
                <a:off x="3616737" y="1739247"/>
                <a:ext cx="2018286" cy="223774"/>
              </a:xfrm>
              <a:prstGeom prst="rect">
                <a:avLst/>
              </a:prstGeom>
              <a:noFill/>
            </p:spPr>
            <p:txBody>
              <a:bodyPr wrap="square" rtlCol="0">
                <a:spAutoFit/>
              </a:bodyPr>
              <a:lstStyle/>
              <a:p>
                <a:pPr eaLnBrk="1" hangingPunct="1"/>
                <a:r>
                  <a:rPr lang="en-US" altLang="zh-CN" sz="900" b="1" dirty="0">
                    <a:solidFill>
                      <a:schemeClr val="bg1"/>
                    </a:solidFill>
                    <a:latin typeface="微软雅黑" panose="020B0503020204020204" pitchFamily="34" charset="-122"/>
                    <a:ea typeface="微软雅黑" panose="020B0503020204020204" pitchFamily="34" charset="-122"/>
                  </a:rPr>
                  <a:t>Core</a:t>
                </a:r>
                <a:r>
                  <a:rPr lang="zh-CN" altLang="en-US" sz="900" b="1" dirty="0">
                    <a:solidFill>
                      <a:schemeClr val="bg1"/>
                    </a:solidFill>
                    <a:latin typeface="微软雅黑" panose="020B0503020204020204" pitchFamily="34" charset="-122"/>
                    <a:ea typeface="微软雅黑" panose="020B0503020204020204" pitchFamily="34" charset="-122"/>
                  </a:rPr>
                  <a:t> </a:t>
                </a:r>
                <a:r>
                  <a:rPr lang="en-US" altLang="zh-CN" sz="900" b="1" dirty="0">
                    <a:solidFill>
                      <a:schemeClr val="bg1"/>
                    </a:solidFill>
                    <a:latin typeface="微软雅黑" panose="020B0503020204020204" pitchFamily="34" charset="-122"/>
                    <a:ea typeface="微软雅黑" panose="020B0503020204020204" pitchFamily="34" charset="-122"/>
                  </a:rPr>
                  <a:t>Network</a:t>
                </a:r>
              </a:p>
            </p:txBody>
          </p:sp>
          <p:sp>
            <p:nvSpPr>
              <p:cNvPr id="245" name="Freeform 27"/>
              <p:cNvSpPr>
                <a:spLocks noEditPoints="1"/>
              </p:cNvSpPr>
              <p:nvPr/>
            </p:nvSpPr>
            <p:spPr bwMode="auto">
              <a:xfrm>
                <a:off x="979706" y="1810003"/>
                <a:ext cx="1594625" cy="689616"/>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chemeClr val="accent6"/>
              </a:solidFill>
              <a:ln w="28575">
                <a:solidFill>
                  <a:srgbClr val="00B050"/>
                </a:solidFill>
                <a:prstDash val="sysDot"/>
                <a:round/>
              </a:ln>
              <a:effectLst>
                <a:outerShdw blurRad="44450" dist="27940" dir="5400000" algn="ctr">
                  <a:srgbClr val="000000">
                    <a:alpha val="32000"/>
                  </a:srgbClr>
                </a:outerShdw>
              </a:effectLst>
            </p:spPr>
            <p:txBody>
              <a:bodyPr lIns="68525" tIns="34262" rIns="68525" bIns="34262"/>
              <a:lstStyle/>
              <a:p>
                <a:pPr defTabSz="913765" eaLnBrk="1" hangingPunct="1">
                  <a:defRPr/>
                </a:pPr>
                <a:endParaRPr lang="zh-CN" altLang="en-US" sz="785" kern="0" dirty="0">
                  <a:solidFill>
                    <a:srgbClr val="7030A0"/>
                  </a:solidFill>
                  <a:latin typeface="Arial" panose="020B0604020202020204" pitchFamily="34" charset="0"/>
                  <a:ea typeface="宋体" panose="02010600030101010101" pitchFamily="2" charset="-122"/>
                  <a:cs typeface="Arial" panose="020B0604020202020204" pitchFamily="34" charset="0"/>
                </a:endParaRPr>
              </a:p>
            </p:txBody>
          </p:sp>
          <p:sp>
            <p:nvSpPr>
              <p:cNvPr id="246" name="Rectangle: Rounded Corners 39"/>
              <p:cNvSpPr>
                <a:spLocks noChangeArrowheads="1"/>
              </p:cNvSpPr>
              <p:nvPr/>
            </p:nvSpPr>
            <p:spPr bwMode="auto">
              <a:xfrm>
                <a:off x="1374830" y="2046784"/>
                <a:ext cx="745628" cy="308789"/>
              </a:xfrm>
              <a:prstGeom prst="roundRect">
                <a:avLst>
                  <a:gd name="adj" fmla="val 6037"/>
                </a:avLst>
              </a:prstGeom>
              <a:solidFill>
                <a:schemeClr val="tx1">
                  <a:lumMod val="75000"/>
                  <a:lumOff val="25000"/>
                </a:schemeClr>
              </a:solidFill>
              <a:ln>
                <a:noFill/>
              </a:ln>
            </p:spPr>
            <p:txBody>
              <a:bodyPr vert="horz" wrap="square" lIns="68562" tIns="34281" rIns="68562" bIns="34281" numCol="1" anchor="ctr" anchorCtr="0" compatLnSpc="1"/>
              <a:lstStyle/>
              <a:p>
                <a:pPr eaLnBrk="1" hangingPunct="1"/>
                <a:endParaRPr lang="en-US" sz="900">
                  <a:solidFill>
                    <a:srgbClr val="000000"/>
                  </a:solidFill>
                  <a:latin typeface="Calibri" panose="020F0502020204030204" charset="0"/>
                  <a:ea typeface="宋体" panose="02010600030101010101" pitchFamily="2" charset="-122"/>
                </a:endParaRPr>
              </a:p>
            </p:txBody>
          </p:sp>
          <p:sp>
            <p:nvSpPr>
              <p:cNvPr id="247" name="Rectangle 37"/>
              <p:cNvSpPr/>
              <p:nvPr/>
            </p:nvSpPr>
            <p:spPr>
              <a:xfrm>
                <a:off x="1405163" y="2076370"/>
                <a:ext cx="821474" cy="200902"/>
              </a:xfrm>
              <a:prstGeom prst="rect">
                <a:avLst/>
              </a:prstGeom>
            </p:spPr>
            <p:txBody>
              <a:bodyPr wrap="square">
                <a:spAutoFit/>
              </a:bodyPr>
              <a:lstStyle/>
              <a:p>
                <a:pPr eaLnBrk="1" hangingPunct="1"/>
                <a:r>
                  <a:rPr lang="en-US" sz="750" b="1" dirty="0">
                    <a:solidFill>
                      <a:schemeClr val="bg1"/>
                    </a:solidFill>
                    <a:latin typeface="微软雅黑" panose="020B0503020204020204" pitchFamily="34" charset="-122"/>
                    <a:ea typeface="微软雅黑" panose="020B0503020204020204" pitchFamily="34" charset="-122"/>
                  </a:rPr>
                  <a:t>UTM</a:t>
                </a:r>
              </a:p>
            </p:txBody>
          </p:sp>
          <p:pic>
            <p:nvPicPr>
              <p:cNvPr id="248" name="Picture 14" descr="https://timgsa.baidu.com/timg?image&amp;quality=80&amp;size=b9999_10000&amp;sec=1502845792&amp;di=bb653431bad1df5529491bff10f4447d&amp;imgtype=jpg&amp;er=1&amp;src=http%3A%2F%2Fimg.atobo.com%2FProductImg%2FProduct%2F1%2F0%2F1%2F7%2F1265%2F10171265%2FMiddle2%2F2016_9_13_10_18_1_5548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6924" y="3718951"/>
                <a:ext cx="542632" cy="373568"/>
              </a:xfrm>
              <a:prstGeom prst="rect">
                <a:avLst/>
              </a:prstGeom>
              <a:noFill/>
              <a:extLst>
                <a:ext uri="{909E8E84-426E-40DD-AFC4-6F175D3DCCD1}">
                  <a14:hiddenFill xmlns:a14="http://schemas.microsoft.com/office/drawing/2010/main">
                    <a:solidFill>
                      <a:srgbClr val="FFFFFF"/>
                    </a:solidFill>
                  </a14:hiddenFill>
                </a:ext>
              </a:extLst>
            </p:spPr>
          </p:pic>
          <p:grpSp>
            <p:nvGrpSpPr>
              <p:cNvPr id="249" name="组合 248"/>
              <p:cNvGrpSpPr/>
              <p:nvPr/>
            </p:nvGrpSpPr>
            <p:grpSpPr>
              <a:xfrm>
                <a:off x="5096740" y="3438292"/>
                <a:ext cx="1553538" cy="520378"/>
                <a:chOff x="5830165" y="3810220"/>
                <a:chExt cx="1553538" cy="520378"/>
              </a:xfrm>
            </p:grpSpPr>
            <p:sp>
              <p:nvSpPr>
                <p:cNvPr id="250" name="云形 249"/>
                <p:cNvSpPr/>
                <p:nvPr/>
              </p:nvSpPr>
              <p:spPr bwMode="auto">
                <a:xfrm>
                  <a:off x="5830165" y="3810220"/>
                  <a:ext cx="1553538" cy="520378"/>
                </a:xfrm>
                <a:prstGeom prst="cloud">
                  <a:avLst/>
                </a:prstGeom>
                <a:solidFill>
                  <a:srgbClr val="99CCFF"/>
                </a:solidFill>
                <a:ln>
                  <a:noFill/>
                </a:ln>
                <a:effectLst/>
              </p:spPr>
              <p:txBody>
                <a:bodyPr vert="horz" wrap="square" lIns="68562" tIns="34281" rIns="68562" bIns="34281" numCol="1" rtlCol="0" anchor="t" anchorCtr="0" compatLnSpc="1"/>
                <a:lstStyle/>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sp>
              <p:nvSpPr>
                <p:cNvPr id="251" name="文本框 250"/>
                <p:cNvSpPr txBox="1"/>
                <p:nvPr/>
              </p:nvSpPr>
              <p:spPr>
                <a:xfrm>
                  <a:off x="6223842" y="3963088"/>
                  <a:ext cx="927463" cy="223774"/>
                </a:xfrm>
                <a:prstGeom prst="rect">
                  <a:avLst/>
                </a:prstGeom>
                <a:noFill/>
              </p:spPr>
              <p:txBody>
                <a:bodyPr wrap="square" rtlCol="0">
                  <a:spAutoFit/>
                </a:bodyPr>
                <a:lstStyle/>
                <a:p>
                  <a:pPr eaLnBrk="1" hangingPunct="1"/>
                  <a:r>
                    <a:rPr lang="en-US" altLang="zh-CN" sz="900" dirty="0">
                      <a:solidFill>
                        <a:srgbClr val="000000"/>
                      </a:solidFill>
                      <a:latin typeface="微软雅黑" panose="020B0503020204020204" pitchFamily="34" charset="-122"/>
                      <a:ea typeface="微软雅黑" panose="020B0503020204020204" pitchFamily="34" charset="-122"/>
                    </a:rPr>
                    <a:t>O&amp;M</a:t>
                  </a:r>
                </a:p>
              </p:txBody>
            </p:sp>
          </p:grpSp>
          <p:cxnSp>
            <p:nvCxnSpPr>
              <p:cNvPr id="252" name="直接连接符 251"/>
              <p:cNvCxnSpPr/>
              <p:nvPr/>
            </p:nvCxnSpPr>
            <p:spPr bwMode="auto">
              <a:xfrm>
                <a:off x="628814" y="5239260"/>
                <a:ext cx="683672" cy="5266"/>
              </a:xfrm>
              <a:prstGeom prst="line">
                <a:avLst/>
              </a:prstGeom>
              <a:noFill/>
              <a:ln w="3810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3" name="文本框 252"/>
              <p:cNvSpPr txBox="1"/>
              <p:nvPr/>
            </p:nvSpPr>
            <p:spPr>
              <a:xfrm>
                <a:off x="1340928" y="5127258"/>
                <a:ext cx="1731149" cy="206466"/>
              </a:xfrm>
              <a:prstGeom prst="rect">
                <a:avLst/>
              </a:prstGeom>
              <a:noFill/>
            </p:spPr>
            <p:txBody>
              <a:bodyPr wrap="square" rtlCol="0">
                <a:spAutoFit/>
              </a:bodyPr>
              <a:lstStyle/>
              <a:p>
                <a:pPr eaLnBrk="1" hangingPunct="1"/>
                <a:r>
                  <a:rPr lang="en-US" altLang="zh-CN" sz="785" dirty="0">
                    <a:solidFill>
                      <a:srgbClr val="000000"/>
                    </a:solidFill>
                    <a:latin typeface="微软雅黑" panose="020B0503020204020204" pitchFamily="34" charset="-122"/>
                    <a:ea typeface="微软雅黑" panose="020B0503020204020204" pitchFamily="34" charset="-122"/>
                  </a:rPr>
                  <a:t>UAV flight path</a:t>
                </a:r>
              </a:p>
            </p:txBody>
          </p:sp>
          <p:grpSp>
            <p:nvGrpSpPr>
              <p:cNvPr id="254" name="组合 253"/>
              <p:cNvGrpSpPr/>
              <p:nvPr/>
            </p:nvGrpSpPr>
            <p:grpSpPr>
              <a:xfrm>
                <a:off x="4667354" y="2027156"/>
                <a:ext cx="1238749" cy="327755"/>
                <a:chOff x="4153004" y="2360984"/>
                <a:chExt cx="1238749" cy="327755"/>
              </a:xfrm>
            </p:grpSpPr>
            <p:sp>
              <p:nvSpPr>
                <p:cNvPr id="255" name="Rectangle: Rounded Corners 39"/>
                <p:cNvSpPr>
                  <a:spLocks noChangeArrowheads="1"/>
                </p:cNvSpPr>
                <p:nvPr/>
              </p:nvSpPr>
              <p:spPr bwMode="auto">
                <a:xfrm>
                  <a:off x="4200072" y="2360984"/>
                  <a:ext cx="1191681" cy="327755"/>
                </a:xfrm>
                <a:prstGeom prst="roundRect">
                  <a:avLst>
                    <a:gd name="adj" fmla="val 6037"/>
                  </a:avLst>
                </a:prstGeom>
                <a:solidFill>
                  <a:schemeClr val="accent5">
                    <a:lumMod val="90000"/>
                  </a:schemeClr>
                </a:solidFill>
                <a:ln w="22225" cmpd="dbl">
                  <a:solidFill>
                    <a:schemeClr val="accent1">
                      <a:shade val="50000"/>
                      <a:alpha val="99000"/>
                    </a:schemeClr>
                  </a:solidFill>
                  <a:prstDash val="dash"/>
                </a:ln>
              </p:spPr>
              <p:txBody>
                <a:bodyPr vert="horz" wrap="square" lIns="68562" tIns="34281" rIns="68562" bIns="34281" numCol="1" anchor="ctr" anchorCtr="0" compatLnSpc="1"/>
                <a:lstStyle/>
                <a:p>
                  <a:pPr eaLnBrk="1" hangingPunct="1"/>
                  <a:endParaRPr lang="en-US" sz="900">
                    <a:solidFill>
                      <a:srgbClr val="000000"/>
                    </a:solidFill>
                    <a:latin typeface="Calibri" panose="020F0502020204030204" charset="0"/>
                    <a:ea typeface="宋体" panose="02010600030101010101" pitchFamily="2" charset="-122"/>
                  </a:endParaRPr>
                </a:p>
              </p:txBody>
            </p:sp>
            <p:sp>
              <p:nvSpPr>
                <p:cNvPr id="256" name="Rectangle 37"/>
                <p:cNvSpPr/>
                <p:nvPr/>
              </p:nvSpPr>
              <p:spPr>
                <a:xfrm>
                  <a:off x="4153004" y="2398916"/>
                  <a:ext cx="1238749" cy="200902"/>
                </a:xfrm>
                <a:prstGeom prst="rect">
                  <a:avLst/>
                </a:prstGeom>
              </p:spPr>
              <p:txBody>
                <a:bodyPr wrap="square">
                  <a:spAutoFit/>
                </a:bodyPr>
                <a:lstStyle/>
                <a:p>
                  <a:pPr algn="ctr" eaLnBrk="1" hangingPunct="1"/>
                  <a:r>
                    <a:rPr lang="en-US" sz="750" b="1" dirty="0">
                      <a:solidFill>
                        <a:schemeClr val="bg1"/>
                      </a:solidFill>
                      <a:latin typeface="微软雅黑" panose="020B0503020204020204" pitchFamily="34" charset="-122"/>
                      <a:ea typeface="微软雅黑" panose="020B0503020204020204" pitchFamily="34" charset="-122"/>
                    </a:rPr>
                    <a:t>New NF</a:t>
                  </a:r>
                  <a:endParaRPr lang="zh-CN" altLang="en-US" sz="750" b="1" dirty="0">
                    <a:solidFill>
                      <a:schemeClr val="bg1"/>
                    </a:solidFill>
                    <a:latin typeface="微软雅黑" panose="020B0503020204020204" pitchFamily="34" charset="-122"/>
                    <a:ea typeface="微软雅黑" panose="020B0503020204020204" pitchFamily="34" charset="-122"/>
                  </a:endParaRPr>
                </a:p>
              </p:txBody>
            </p:sp>
          </p:grpSp>
          <p:cxnSp>
            <p:nvCxnSpPr>
              <p:cNvPr id="257" name="Straight Connector 114"/>
              <p:cNvCxnSpPr/>
              <p:nvPr/>
            </p:nvCxnSpPr>
            <p:spPr bwMode="auto">
              <a:xfrm flipH="1" flipV="1">
                <a:off x="2303409" y="2061314"/>
                <a:ext cx="2407698" cy="3771"/>
              </a:xfrm>
              <a:prstGeom prst="line">
                <a:avLst/>
              </a:prstGeom>
              <a:noFill/>
              <a:ln w="28575" cap="flat" cmpd="sng" algn="ctr">
                <a:solidFill>
                  <a:schemeClr val="accent1">
                    <a:shade val="50000"/>
                  </a:schemeClr>
                </a:solidFill>
                <a:prstDash val="sysDot"/>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8" name="Straight Connector 114"/>
              <p:cNvCxnSpPr/>
              <p:nvPr/>
            </p:nvCxnSpPr>
            <p:spPr bwMode="auto">
              <a:xfrm>
                <a:off x="5403842" y="2374810"/>
                <a:ext cx="646615" cy="1143689"/>
              </a:xfrm>
              <a:prstGeom prst="line">
                <a:avLst/>
              </a:prstGeom>
              <a:noFill/>
              <a:ln w="38100" cap="flat" cmpd="sng" algn="ctr">
                <a:solidFill>
                  <a:srgbClr val="009999"/>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59" name="组合 258"/>
              <p:cNvGrpSpPr/>
              <p:nvPr/>
            </p:nvGrpSpPr>
            <p:grpSpPr>
              <a:xfrm>
                <a:off x="2802702" y="2477892"/>
                <a:ext cx="784225" cy="327917"/>
                <a:chOff x="4155252" y="2487870"/>
                <a:chExt cx="784225" cy="327917"/>
              </a:xfrm>
            </p:grpSpPr>
            <p:sp>
              <p:nvSpPr>
                <p:cNvPr id="260" name="Rectangle: Rounded Corners 39"/>
                <p:cNvSpPr>
                  <a:spLocks noChangeArrowheads="1"/>
                </p:cNvSpPr>
                <p:nvPr/>
              </p:nvSpPr>
              <p:spPr bwMode="auto">
                <a:xfrm>
                  <a:off x="4200517" y="2487870"/>
                  <a:ext cx="688975" cy="327917"/>
                </a:xfrm>
                <a:prstGeom prst="roundRect">
                  <a:avLst>
                    <a:gd name="adj" fmla="val 6037"/>
                  </a:avLst>
                </a:prstGeom>
                <a:solidFill>
                  <a:schemeClr val="accent5">
                    <a:lumMod val="90000"/>
                  </a:schemeClr>
                </a:solidFill>
                <a:ln>
                  <a:noFill/>
                </a:ln>
              </p:spPr>
              <p:txBody>
                <a:bodyPr vert="horz" wrap="square" lIns="68562" tIns="34281" rIns="68562" bIns="34281" numCol="1" anchor="ctr" anchorCtr="0" compatLnSpc="1"/>
                <a:lstStyle/>
                <a:p>
                  <a:pPr eaLnBrk="1" hangingPunct="1"/>
                  <a:endParaRPr lang="en-US" sz="900">
                    <a:solidFill>
                      <a:srgbClr val="000000"/>
                    </a:solidFill>
                    <a:latin typeface="Calibri" panose="020F0502020204030204" charset="0"/>
                    <a:ea typeface="宋体" panose="02010600030101010101" pitchFamily="2" charset="-122"/>
                  </a:endParaRPr>
                </a:p>
              </p:txBody>
            </p:sp>
            <p:sp>
              <p:nvSpPr>
                <p:cNvPr id="261" name="Rectangle 37"/>
                <p:cNvSpPr/>
                <p:nvPr/>
              </p:nvSpPr>
              <p:spPr>
                <a:xfrm>
                  <a:off x="4155252" y="2531505"/>
                  <a:ext cx="784225" cy="200902"/>
                </a:xfrm>
                <a:prstGeom prst="rect">
                  <a:avLst/>
                </a:prstGeom>
              </p:spPr>
              <p:txBody>
                <a:bodyPr wrap="square">
                  <a:spAutoFit/>
                </a:bodyPr>
                <a:lstStyle/>
                <a:p>
                  <a:pPr algn="ctr" eaLnBrk="1" hangingPunct="1"/>
                  <a:r>
                    <a:rPr lang="en-US" sz="750" b="1" dirty="0">
                      <a:solidFill>
                        <a:schemeClr val="bg1"/>
                      </a:solidFill>
                      <a:latin typeface="微软雅黑" panose="020B0503020204020204" pitchFamily="34" charset="-122"/>
                      <a:ea typeface="微软雅黑" panose="020B0503020204020204" pitchFamily="34" charset="-122"/>
                    </a:rPr>
                    <a:t>AMF</a:t>
                  </a:r>
                </a:p>
              </p:txBody>
            </p:sp>
          </p:grpSp>
          <p:cxnSp>
            <p:nvCxnSpPr>
              <p:cNvPr id="262" name="Straight Connector 114"/>
              <p:cNvCxnSpPr/>
              <p:nvPr/>
            </p:nvCxnSpPr>
            <p:spPr bwMode="auto">
              <a:xfrm flipH="1">
                <a:off x="1591433" y="2819052"/>
                <a:ext cx="1406697" cy="1098838"/>
              </a:xfrm>
              <a:prstGeom prst="line">
                <a:avLst/>
              </a:prstGeom>
              <a:noFill/>
              <a:ln w="38100" cap="flat" cmpd="sng" algn="ctr">
                <a:solidFill>
                  <a:srgbClr val="009999"/>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Straight Connector 114"/>
              <p:cNvCxnSpPr>
                <a:stCxn id="255" idx="1"/>
                <a:endCxn id="260" idx="3"/>
              </p:cNvCxnSpPr>
              <p:nvPr/>
            </p:nvCxnSpPr>
            <p:spPr bwMode="auto">
              <a:xfrm flipH="1">
                <a:off x="3537092" y="2191594"/>
                <a:ext cx="1177775" cy="450441"/>
              </a:xfrm>
              <a:prstGeom prst="line">
                <a:avLst/>
              </a:prstGeom>
              <a:noFill/>
              <a:ln w="34925" cap="flat" cmpd="sng" algn="ctr">
                <a:solidFill>
                  <a:srgbClr val="009999"/>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Straight Connector 114"/>
              <p:cNvCxnSpPr>
                <a:endCxn id="248" idx="0"/>
              </p:cNvCxnSpPr>
              <p:nvPr/>
            </p:nvCxnSpPr>
            <p:spPr bwMode="auto">
              <a:xfrm flipH="1">
                <a:off x="418714" y="2388763"/>
                <a:ext cx="1165418" cy="1329985"/>
              </a:xfrm>
              <a:prstGeom prst="line">
                <a:avLst/>
              </a:prstGeom>
              <a:noFill/>
              <a:ln w="34925" cap="flat" cmpd="sng" algn="ctr">
                <a:solidFill>
                  <a:srgbClr val="009999"/>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65" name="Group 126"/>
              <p:cNvGrpSpPr/>
              <p:nvPr/>
            </p:nvGrpSpPr>
            <p:grpSpPr>
              <a:xfrm>
                <a:off x="293439" y="4054250"/>
                <a:ext cx="394465" cy="267046"/>
                <a:chOff x="-175468" y="1774693"/>
                <a:chExt cx="394465" cy="267046"/>
              </a:xfrm>
            </p:grpSpPr>
            <p:sp>
              <p:nvSpPr>
                <p:cNvPr id="266" name="Oval 127"/>
                <p:cNvSpPr/>
                <p:nvPr/>
              </p:nvSpPr>
              <p:spPr bwMode="auto">
                <a:xfrm>
                  <a:off x="-133166" y="1813810"/>
                  <a:ext cx="352163" cy="194401"/>
                </a:xfrm>
                <a:prstGeom prst="ellipse">
                  <a:avLst/>
                </a:prstGeom>
                <a:solidFill>
                  <a:schemeClr val="tx2"/>
                </a:solidFill>
                <a:ln>
                  <a:noFill/>
                </a:ln>
                <a:effectLst/>
              </p:spPr>
              <p:txBody>
                <a:bodyPr vert="horz" wrap="square" lIns="68562" tIns="34281" rIns="68562" bIns="34281" numCol="1" rtlCol="0" anchor="t" anchorCtr="0" compatLnSpc="1"/>
                <a:lstStyle/>
                <a:p>
                  <a:pPr eaLnBrk="1" hangingPunct="1">
                    <a:buClr>
                      <a:srgbClr val="CC9900"/>
                    </a:buClr>
                  </a:pPr>
                  <a:endParaRPr lang="en-US" sz="1200" dirty="0">
                    <a:solidFill>
                      <a:srgbClr val="FFFFFF"/>
                    </a:solidFill>
                    <a:latin typeface="Arial" panose="020B0604020202020204" pitchFamily="34" charset="0"/>
                    <a:ea typeface="宋体" panose="02010600030101010101" pitchFamily="2" charset="-122"/>
                  </a:endParaRPr>
                </a:p>
              </p:txBody>
            </p:sp>
            <p:sp>
              <p:nvSpPr>
                <p:cNvPr id="267" name="文本框 21"/>
                <p:cNvSpPr txBox="1"/>
                <p:nvPr/>
              </p:nvSpPr>
              <p:spPr>
                <a:xfrm>
                  <a:off x="-175468" y="1774693"/>
                  <a:ext cx="354496" cy="267046"/>
                </a:xfrm>
                <a:prstGeom prst="rect">
                  <a:avLst/>
                </a:prstGeom>
                <a:noFill/>
              </p:spPr>
              <p:txBody>
                <a:bodyPr wrap="square" lIns="91364" tIns="45684" rIns="91364" bIns="45684" rtlCol="0">
                  <a:spAutoFit/>
                </a:bodyPr>
                <a:lstStyle/>
                <a:p>
                  <a:pPr eaLnBrk="1" hangingPunct="1"/>
                  <a:r>
                    <a:rPr lang="en-US" sz="1200" b="1" dirty="0">
                      <a:solidFill>
                        <a:srgbClr val="FFFFFF"/>
                      </a:solidFill>
                      <a:latin typeface="Calibri" panose="020F0502020204030204" charset="0"/>
                      <a:ea typeface="宋体" panose="02010600030101010101" pitchFamily="2" charset="-122"/>
                    </a:rPr>
                    <a:t>A</a:t>
                  </a:r>
                </a:p>
              </p:txBody>
            </p:sp>
          </p:grpSp>
          <p:grpSp>
            <p:nvGrpSpPr>
              <p:cNvPr id="268" name="Group 126"/>
              <p:cNvGrpSpPr/>
              <p:nvPr/>
            </p:nvGrpSpPr>
            <p:grpSpPr>
              <a:xfrm>
                <a:off x="5730383" y="5031619"/>
                <a:ext cx="379660" cy="267046"/>
                <a:chOff x="-3531" y="1765152"/>
                <a:chExt cx="379660" cy="267046"/>
              </a:xfrm>
            </p:grpSpPr>
            <p:sp>
              <p:nvSpPr>
                <p:cNvPr id="269" name="Oval 127"/>
                <p:cNvSpPr/>
                <p:nvPr/>
              </p:nvSpPr>
              <p:spPr bwMode="auto">
                <a:xfrm>
                  <a:off x="64152" y="1794194"/>
                  <a:ext cx="311977" cy="226998"/>
                </a:xfrm>
                <a:prstGeom prst="ellipse">
                  <a:avLst/>
                </a:prstGeom>
                <a:solidFill>
                  <a:schemeClr val="tx2"/>
                </a:solidFill>
                <a:ln>
                  <a:noFill/>
                </a:ln>
                <a:effectLst/>
              </p:spPr>
              <p:txBody>
                <a:bodyPr vert="horz" wrap="square" lIns="68562" tIns="34281" rIns="68562" bIns="34281" numCol="1" rtlCol="0" anchor="t" anchorCtr="0" compatLnSpc="1"/>
                <a:lstStyle/>
                <a:p>
                  <a:pPr eaLnBrk="1" hangingPunct="1">
                    <a:buClr>
                      <a:srgbClr val="CC9900"/>
                    </a:buClr>
                  </a:pPr>
                  <a:endParaRPr lang="en-US" sz="1200" dirty="0">
                    <a:solidFill>
                      <a:srgbClr val="FFFFFF"/>
                    </a:solidFill>
                    <a:latin typeface="Arial" panose="020B0604020202020204" pitchFamily="34" charset="0"/>
                    <a:ea typeface="宋体" panose="02010600030101010101" pitchFamily="2" charset="-122"/>
                  </a:endParaRPr>
                </a:p>
              </p:txBody>
            </p:sp>
            <p:sp>
              <p:nvSpPr>
                <p:cNvPr id="270" name="文本框 21"/>
                <p:cNvSpPr txBox="1"/>
                <p:nvPr/>
              </p:nvSpPr>
              <p:spPr>
                <a:xfrm>
                  <a:off x="-3531" y="1765152"/>
                  <a:ext cx="340501" cy="267046"/>
                </a:xfrm>
                <a:prstGeom prst="rect">
                  <a:avLst/>
                </a:prstGeom>
                <a:noFill/>
              </p:spPr>
              <p:txBody>
                <a:bodyPr wrap="square" lIns="91364" tIns="45684" rIns="91364" bIns="45684" rtlCol="0">
                  <a:spAutoFit/>
                </a:bodyPr>
                <a:lstStyle/>
                <a:p>
                  <a:pPr lvl="0" algn="l" eaLnBrk="1" hangingPunct="1">
                    <a:buClrTx/>
                    <a:buSzTx/>
                    <a:buFontTx/>
                  </a:pPr>
                  <a:r>
                    <a:rPr lang="en-US" sz="1200" b="1" dirty="0">
                      <a:solidFill>
                        <a:srgbClr val="FFFFFF"/>
                      </a:solidFill>
                      <a:latin typeface="Calibri" panose="020F0502020204030204" charset="0"/>
                      <a:ea typeface="宋体" panose="02010600030101010101" pitchFamily="2" charset="-122"/>
                      <a:sym typeface="+mn-ea"/>
                    </a:rPr>
                    <a:t>B</a:t>
                  </a:r>
                </a:p>
              </p:txBody>
            </p:sp>
          </p:grpSp>
        </p:grpSp>
        <p:sp>
          <p:nvSpPr>
            <p:cNvPr id="271" name="任意多边形 270"/>
            <p:cNvSpPr/>
            <p:nvPr/>
          </p:nvSpPr>
          <p:spPr bwMode="auto">
            <a:xfrm rot="11160000">
              <a:off x="8634" y="6979"/>
              <a:ext cx="5128" cy="1595"/>
            </a:xfrm>
            <a:custGeom>
              <a:avLst/>
              <a:gdLst>
                <a:gd name="connsiteX0" fmla="*/ 0 w 5000625"/>
                <a:gd name="connsiteY0" fmla="*/ 108200 h 1155950"/>
                <a:gd name="connsiteX1" fmla="*/ 2171700 w 5000625"/>
                <a:gd name="connsiteY1" fmla="*/ 98675 h 1155950"/>
                <a:gd name="connsiteX2" fmla="*/ 5000625 w 5000625"/>
                <a:gd name="connsiteY2" fmla="*/ 1155950 h 1155950"/>
                <a:gd name="connsiteX3" fmla="*/ 5000625 w 5000625"/>
                <a:gd name="connsiteY3" fmla="*/ 1155950 h 1155950"/>
              </a:gdLst>
              <a:ahLst/>
              <a:cxnLst>
                <a:cxn ang="0">
                  <a:pos x="connsiteX0" y="connsiteY0"/>
                </a:cxn>
                <a:cxn ang="0">
                  <a:pos x="connsiteX1" y="connsiteY1"/>
                </a:cxn>
                <a:cxn ang="0">
                  <a:pos x="connsiteX2" y="connsiteY2"/>
                </a:cxn>
                <a:cxn ang="0">
                  <a:pos x="connsiteX3" y="connsiteY3"/>
                </a:cxn>
              </a:cxnLst>
              <a:rect l="l" t="t" r="r" b="b"/>
              <a:pathLst>
                <a:path w="5000625" h="1155950">
                  <a:moveTo>
                    <a:pt x="0" y="108200"/>
                  </a:moveTo>
                  <a:cubicBezTo>
                    <a:pt x="669131" y="16125"/>
                    <a:pt x="1338263" y="-75950"/>
                    <a:pt x="2171700" y="98675"/>
                  </a:cubicBezTo>
                  <a:cubicBezTo>
                    <a:pt x="3005138" y="273300"/>
                    <a:pt x="5000625" y="1155950"/>
                    <a:pt x="5000625" y="1155950"/>
                  </a:cubicBezTo>
                  <a:lnTo>
                    <a:pt x="5000625" y="1155950"/>
                  </a:lnTo>
                </a:path>
              </a:pathLst>
            </a:custGeom>
            <a:noFill/>
            <a:ln w="38100" cap="flat" cmpd="sng" algn="ctr">
              <a:solidFill>
                <a:schemeClr val="tx1">
                  <a:lumMod val="95000"/>
                  <a:lumOff val="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lstStyle/>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cxnSp>
          <p:nvCxnSpPr>
            <p:cNvPr id="272" name="Straight Connector 114"/>
            <p:cNvCxnSpPr/>
            <p:nvPr/>
          </p:nvCxnSpPr>
          <p:spPr bwMode="auto">
            <a:xfrm flipH="1" flipV="1">
              <a:off x="8492" y="6568"/>
              <a:ext cx="331" cy="157"/>
            </a:xfrm>
            <a:prstGeom prst="line">
              <a:avLst/>
            </a:prstGeom>
            <a:noFill/>
            <a:ln w="12700" cap="flat" cmpd="sng" algn="ctr">
              <a:solidFill>
                <a:schemeClr val="accent1">
                  <a:shade val="50000"/>
                </a:schemeClr>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73" name="Picture 14" descr="https://timgsa.baidu.com/timg?image&amp;quality=80&amp;size=b9999_10000&amp;sec=1502845792&amp;di=bb653431bad1df5529491bff10f4447d&amp;imgtype=jpg&amp;er=1&amp;src=http%3A%2F%2Fimg.atobo.com%2FProductImg%2FProduct%2F1%2F0%2F1%2F7%2F1265%2F10171265%2FMiddle2%2F2016_9_13_10_18_1_5548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40" y="5499"/>
              <a:ext cx="513" cy="630"/>
            </a:xfrm>
            <a:prstGeom prst="rect">
              <a:avLst/>
            </a:prstGeom>
            <a:noFill/>
            <a:extLst>
              <a:ext uri="{909E8E84-426E-40DD-AFC4-6F175D3DCCD1}">
                <a14:hiddenFill xmlns:a14="http://schemas.microsoft.com/office/drawing/2010/main">
                  <a:solidFill>
                    <a:srgbClr val="FFFFFF"/>
                  </a:solidFill>
                </a14:hiddenFill>
              </a:ext>
            </a:extLst>
          </p:spPr>
        </p:pic>
        <p:cxnSp>
          <p:nvCxnSpPr>
            <p:cNvPr id="274" name="Straight Connector 114"/>
            <p:cNvCxnSpPr>
              <a:stCxn id="246" idx="2"/>
              <a:endCxn id="273" idx="0"/>
            </p:cNvCxnSpPr>
            <p:nvPr/>
          </p:nvCxnSpPr>
          <p:spPr bwMode="auto">
            <a:xfrm flipH="1">
              <a:off x="9397" y="3829"/>
              <a:ext cx="368" cy="1670"/>
            </a:xfrm>
            <a:prstGeom prst="line">
              <a:avLst/>
            </a:prstGeom>
            <a:noFill/>
            <a:ln w="34925" cap="flat" cmpd="sng" algn="ctr">
              <a:solidFill>
                <a:srgbClr val="009999"/>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275" name="曲线连接符 274"/>
          <p:cNvCxnSpPr/>
          <p:nvPr/>
        </p:nvCxnSpPr>
        <p:spPr>
          <a:xfrm>
            <a:off x="9013825" y="4594225"/>
            <a:ext cx="1814830" cy="555625"/>
          </a:xfrm>
          <a:prstGeom prst="curvedConnector3">
            <a:avLst>
              <a:gd name="adj1" fmla="val 50035"/>
            </a:avLst>
          </a:prstGeom>
          <a:ln w="38100"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76" name="Rectangle 275">
            <a:extLst>
              <a:ext uri="{FF2B5EF4-FFF2-40B4-BE49-F238E27FC236}">
                <a16:creationId xmlns:a16="http://schemas.microsoft.com/office/drawing/2014/main" id="{8C82B883-2F23-4608-9975-3A2881CB6D89}"/>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1072627267"/>
              </p:ext>
            </p:extLst>
          </p:nvPr>
        </p:nvGraphicFramePr>
        <p:xfrm>
          <a:off x="99314" y="1155194"/>
          <a:ext cx="7763175" cy="3796362"/>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US" sz="2400" b="1" noProof="0"/>
                        <a:t>Study on FRMCS Phase 5 </a:t>
                      </a:r>
                    </a:p>
                    <a:p>
                      <a:pPr marL="0" indent="0">
                        <a:buNone/>
                      </a:pPr>
                      <a:r>
                        <a:rPr lang="en-US" sz="2400" b="1" noProof="0"/>
                        <a:t>[FS_FRMCS_Ph5]</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a:t>Rapporteur:</a:t>
                      </a:r>
                    </a:p>
                    <a:p>
                      <a:endParaRPr lang="en-US" sz="1600" b="1" noProof="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noProof="0">
                          <a:solidFill>
                            <a:schemeClr val="tx1"/>
                          </a:solidFill>
                          <a:effectLst/>
                          <a:latin typeface="+mn-lt"/>
                          <a:ea typeface="+mn-ea"/>
                          <a:cs typeface="+mn-cs"/>
                        </a:rPr>
                        <a:t>Guillaume Gach (UIC)</a:t>
                      </a:r>
                      <a:endParaRPr lang="en-US" sz="1600" noProof="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dirty="0">
                          <a:hlinkClick r:id="rId2"/>
                        </a:rPr>
                        <a:t>SP-220437</a:t>
                      </a:r>
                      <a:endParaRPr lang="en-US" sz="180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dirty="0"/>
                        <a:t>TR 22.989</a:t>
                      </a:r>
                      <a:endParaRPr lang="en-US" sz="1800" kern="1200" noProof="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en-US" sz="1600" b="1" noProof="0"/>
                        <a:t>Summary</a:t>
                      </a:r>
                    </a:p>
                  </a:txBody>
                  <a:tcPr/>
                </a:tc>
                <a:tc gridSpan="3">
                  <a:txBody>
                    <a:bodyPr/>
                    <a:lstStyle/>
                    <a:p>
                      <a:pPr algn="just"/>
                      <a:r>
                        <a:rPr lang="en-US" sz="1600" kern="1200" noProof="0" dirty="0">
                          <a:solidFill>
                            <a:schemeClr val="tx1"/>
                          </a:solidFill>
                          <a:effectLst/>
                          <a:latin typeface="+mn-lt"/>
                          <a:ea typeface="+mn-ea"/>
                          <a:cs typeface="+mn-cs"/>
                        </a:rPr>
                        <a:t>UIC FRMCS programme releases stable draft specifications on a regular basis. This study is Rel-19 follow up of previous FRMCS studies to align 3GPP specifications with UIC FRMCS programme.</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a:t>Objectives</a:t>
                      </a:r>
                    </a:p>
                    <a:p>
                      <a:endParaRPr lang="en-US" sz="1600" b="1" noProof="0"/>
                    </a:p>
                  </a:txBody>
                  <a:tcPr/>
                </a:tc>
                <a:tc gridSpan="3">
                  <a:txBody>
                    <a:bodyPr/>
                    <a:lstStyle/>
                    <a:p>
                      <a:pPr marL="285750" lvl="0" indent="-285750" hangingPunct="0">
                        <a:buFont typeface="Arial" panose="020B0604020202020204" pitchFamily="34" charset="0"/>
                        <a:buChar char="•"/>
                      </a:pPr>
                      <a:r>
                        <a:rPr lang="en-US" sz="1600" kern="1200" noProof="0" dirty="0">
                          <a:solidFill>
                            <a:schemeClr val="tx1"/>
                          </a:solidFill>
                          <a:effectLst/>
                          <a:latin typeface="+mn-lt"/>
                          <a:ea typeface="+mn-ea"/>
                          <a:cs typeface="+mn-cs"/>
                        </a:rPr>
                        <a:t>To refine existing use cases coming from a gap analysis between the FRMCS specifications and latest version of TR 22.989</a:t>
                      </a:r>
                    </a:p>
                    <a:p>
                      <a:pPr marL="285750" lvl="0" indent="-285750" hangingPunct="0">
                        <a:buFont typeface="Arial" panose="020B0604020202020204" pitchFamily="34" charset="0"/>
                        <a:buChar char="•"/>
                      </a:pPr>
                      <a:r>
                        <a:rPr lang="en-US" sz="1600" kern="1200" noProof="0" dirty="0">
                          <a:solidFill>
                            <a:schemeClr val="tx1"/>
                          </a:solidFill>
                          <a:effectLst/>
                          <a:latin typeface="+mn-lt"/>
                          <a:ea typeface="+mn-ea"/>
                          <a:cs typeface="+mn-cs"/>
                        </a:rPr>
                        <a:t>To identify new use cases coming from a gap analysis between the FRMCS specifications and latest version of TR 22.989</a:t>
                      </a:r>
                    </a:p>
                    <a:p>
                      <a:pPr marL="285750" lvl="0" indent="-285750" hangingPunct="0">
                        <a:buFont typeface="Arial" panose="020B0604020202020204" pitchFamily="34" charset="0"/>
                        <a:buChar char="•"/>
                      </a:pPr>
                      <a:r>
                        <a:rPr lang="en-US" sz="1600" kern="1200" noProof="0" dirty="0">
                          <a:solidFill>
                            <a:schemeClr val="tx1"/>
                          </a:solidFill>
                          <a:effectLst/>
                          <a:latin typeface="+mn-lt"/>
                          <a:ea typeface="+mn-ea"/>
                          <a:cs typeface="+mn-cs"/>
                        </a:rPr>
                        <a:t>To derive new potential requirements to stage 1 TS (e.g., 5GS, MCX)</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pic>
        <p:nvPicPr>
          <p:cNvPr id="83" name="Image 82">
            <a:extLst>
              <a:ext uri="{FF2B5EF4-FFF2-40B4-BE49-F238E27FC236}">
                <a16:creationId xmlns:a16="http://schemas.microsoft.com/office/drawing/2014/main" id="{ABB37A5D-5190-E67A-8293-0331A1780171}"/>
              </a:ext>
            </a:extLst>
          </p:cNvPr>
          <p:cNvPicPr>
            <a:picLocks noChangeAspect="1"/>
          </p:cNvPicPr>
          <p:nvPr/>
        </p:nvPicPr>
        <p:blipFill>
          <a:blip r:embed="rId3"/>
          <a:stretch>
            <a:fillRect/>
          </a:stretch>
        </p:blipFill>
        <p:spPr>
          <a:xfrm>
            <a:off x="8288972" y="1728743"/>
            <a:ext cx="3725508" cy="2963573"/>
          </a:xfrm>
          <a:prstGeom prst="rect">
            <a:avLst/>
          </a:prstGeom>
        </p:spPr>
      </p:pic>
      <p:sp>
        <p:nvSpPr>
          <p:cNvPr id="5" name="Rectangle 4">
            <a:extLst>
              <a:ext uri="{FF2B5EF4-FFF2-40B4-BE49-F238E27FC236}">
                <a16:creationId xmlns:a16="http://schemas.microsoft.com/office/drawing/2014/main" id="{1BC1F58E-A46A-46E9-9156-236F8BA18409}"/>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26507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530052468"/>
              </p:ext>
            </p:extLst>
          </p:nvPr>
        </p:nvGraphicFramePr>
        <p:xfrm>
          <a:off x="135772" y="1135958"/>
          <a:ext cx="7763175" cy="5303520"/>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Supporting Railway</a:t>
                      </a:r>
                      <a:r>
                        <a:rPr lang="ko-KR" altLang="en-US" sz="2400" b="1" dirty="0"/>
                        <a:t> </a:t>
                      </a:r>
                      <a:r>
                        <a:rPr lang="en-US" altLang="ko-KR" sz="2400" b="1" dirty="0"/>
                        <a:t>Smart</a:t>
                      </a:r>
                      <a:r>
                        <a:rPr lang="ko-KR" altLang="en-US" sz="2400" b="1" dirty="0"/>
                        <a:t> </a:t>
                      </a:r>
                      <a:r>
                        <a:rPr lang="en-US" altLang="ko-KR" sz="2400" b="1" dirty="0"/>
                        <a:t>Station</a:t>
                      </a:r>
                      <a:r>
                        <a:rPr lang="ko-KR" altLang="en-US" sz="2400" b="1" dirty="0"/>
                        <a:t> </a:t>
                      </a:r>
                      <a:r>
                        <a:rPr lang="en-US" altLang="ko-KR" sz="2400" b="1" dirty="0"/>
                        <a:t>Services</a:t>
                      </a:r>
                      <a:r>
                        <a:rPr lang="en-US" sz="2400" b="1" dirty="0"/>
                        <a:t> [FS_RAILSS]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Andrew Min-gyu Han</a:t>
                      </a:r>
                      <a:r>
                        <a:rPr lang="nl-NL" sz="1800" kern="1200" dirty="0">
                          <a:solidFill>
                            <a:schemeClr val="tx1"/>
                          </a:solidFill>
                          <a:effectLst/>
                          <a:latin typeface="+mn-lt"/>
                          <a:ea typeface="+mn-ea"/>
                          <a:cs typeface="+mn-cs"/>
                        </a:rPr>
                        <a:t> (</a:t>
                      </a:r>
                      <a:r>
                        <a:rPr lang="de-AT" sz="1800" kern="1200" dirty="0">
                          <a:solidFill>
                            <a:schemeClr val="tx1"/>
                          </a:solidFill>
                          <a:effectLst/>
                          <a:latin typeface="+mn-lt"/>
                          <a:ea typeface="+mn-ea"/>
                          <a:cs typeface="+mn-cs"/>
                        </a:rPr>
                        <a:t>Hansung University</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kern="1200" dirty="0">
                          <a:solidFill>
                            <a:schemeClr val="tx1"/>
                          </a:solidFill>
                          <a:effectLst/>
                          <a:latin typeface="+mn-lt"/>
                          <a:ea typeface="+mn-ea"/>
                          <a:cs typeface="+mn-cs"/>
                          <a:hlinkClick r:id="rId2"/>
                        </a:rPr>
                        <a:t>SP-190838</a:t>
                      </a:r>
                      <a:endParaRPr lang="en-US" sz="18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22.890</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US" sz="1600" kern="1200" dirty="0">
                          <a:solidFill>
                            <a:schemeClr val="tx1"/>
                          </a:solidFill>
                          <a:effectLst/>
                          <a:latin typeface="+mn-lt"/>
                          <a:ea typeface="+mn-ea"/>
                          <a:cs typeface="+mn-cs"/>
                        </a:rPr>
                        <a:t>The railway smart station provides various station operation and value add service for passengers including the business communication. It could be a part of the Mission Critical Services, e.g. subway station evacuation guidance, but they have more considering points on distinguishing users (e.g. passengers as customers), various devices (e.g. sensors, actuators, devices for passengers) and different environments (e.g. massive connections, limited power sources, external service interfaces). </a:t>
                      </a:r>
                    </a:p>
                    <a:p>
                      <a:pPr algn="just"/>
                      <a:endParaRPr lang="en-US"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 Study use cases related to Railway Smart Station Services and deduce requirements </a:t>
                      </a:r>
                      <a:br>
                        <a:rPr lang="en-US" sz="1400" kern="1200" dirty="0">
                          <a:solidFill>
                            <a:schemeClr val="tx1"/>
                          </a:solidFill>
                          <a:effectLst/>
                          <a:latin typeface="+mn-lt"/>
                          <a:ea typeface="+mn-ea"/>
                          <a:cs typeface="+mn-cs"/>
                        </a:rPr>
                      </a:br>
                      <a:r>
                        <a:rPr lang="en-US" sz="1400" kern="1200" dirty="0">
                          <a:solidFill>
                            <a:schemeClr val="tx1"/>
                          </a:solidFill>
                          <a:effectLst/>
                          <a:latin typeface="+mn-lt"/>
                          <a:ea typeface="+mn-ea"/>
                          <a:cs typeface="+mn-cs"/>
                        </a:rPr>
                        <a:t>   from those. For example:</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 Use cases of station operation monitoring and control</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 Use cases of passenger supporting services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 Evolution use cases of business and performance applications currently </a:t>
                      </a:r>
                      <a:br>
                        <a:rPr lang="en-US" sz="1400" kern="1200" dirty="0">
                          <a:solidFill>
                            <a:schemeClr val="tx1"/>
                          </a:solidFill>
                          <a:effectLst/>
                          <a:latin typeface="+mn-lt"/>
                          <a:ea typeface="+mn-ea"/>
                          <a:cs typeface="+mn-cs"/>
                        </a:rPr>
                      </a:br>
                      <a:r>
                        <a:rPr lang="en-US" sz="1400" kern="1200" dirty="0">
                          <a:solidFill>
                            <a:schemeClr val="tx1"/>
                          </a:solidFill>
                          <a:effectLst/>
                          <a:latin typeface="+mn-lt"/>
                          <a:ea typeface="+mn-ea"/>
                          <a:cs typeface="+mn-cs"/>
                        </a:rPr>
                        <a:t>   included in TR22.889/989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effectLst/>
                          <a:latin typeface="+mn-lt"/>
                          <a:ea typeface="+mn-ea"/>
                          <a:cs typeface="+mn-cs"/>
                        </a:rPr>
                        <a:t>• </a:t>
                      </a:r>
                      <a:r>
                        <a:rPr lang="en-US" sz="1400" kern="1200" dirty="0">
                          <a:solidFill>
                            <a:schemeClr val="tx1"/>
                          </a:solidFill>
                          <a:effectLst/>
                          <a:latin typeface="+mn-lt"/>
                          <a:ea typeface="+mn-ea"/>
                          <a:cs typeface="+mn-cs"/>
                        </a:rPr>
                        <a:t>Analysis gaps between the requirements identified and the functionality already </a:t>
                      </a:r>
                      <a:br>
                        <a:rPr lang="en-US" sz="1400" kern="1200" dirty="0">
                          <a:solidFill>
                            <a:schemeClr val="tx1"/>
                          </a:solidFill>
                          <a:effectLst/>
                          <a:latin typeface="+mn-lt"/>
                          <a:ea typeface="+mn-ea"/>
                          <a:cs typeface="+mn-cs"/>
                        </a:rPr>
                      </a:br>
                      <a:r>
                        <a:rPr lang="en-US" sz="1400" kern="1200" dirty="0">
                          <a:solidFill>
                            <a:schemeClr val="tx1"/>
                          </a:solidFill>
                          <a:effectLst/>
                          <a:latin typeface="+mn-lt"/>
                          <a:ea typeface="+mn-ea"/>
                          <a:cs typeface="+mn-cs"/>
                        </a:rPr>
                        <a:t>   provided by 3GPP (e.g. 22.261, 22.228, or MCX specifications)</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pic>
        <p:nvPicPr>
          <p:cNvPr id="1025" name="Picture 1">
            <a:extLst>
              <a:ext uri="{FF2B5EF4-FFF2-40B4-BE49-F238E27FC236}">
                <a16:creationId xmlns:a16="http://schemas.microsoft.com/office/drawing/2014/main" id="{2A29DA19-9C10-4592-82B4-58DA80E842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31463" y="2043915"/>
            <a:ext cx="3272386" cy="137621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E709E996-F7C2-4C90-93A0-3E9526B5DC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3168" y="3750426"/>
            <a:ext cx="1455532" cy="1080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a:extLst>
              <a:ext uri="{FF2B5EF4-FFF2-40B4-BE49-F238E27FC236}">
                <a16:creationId xmlns:a16="http://schemas.microsoft.com/office/drawing/2014/main" id="{9D04F219-245B-493D-954A-CD72734D1C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42831" y="3750426"/>
            <a:ext cx="1460103" cy="1080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사각형: 둥근 모서리 2">
            <a:extLst>
              <a:ext uri="{FF2B5EF4-FFF2-40B4-BE49-F238E27FC236}">
                <a16:creationId xmlns:a16="http://schemas.microsoft.com/office/drawing/2014/main" id="{E3E42B07-BF5D-4610-8C88-7E72810DCB55}"/>
              </a:ext>
            </a:extLst>
          </p:cNvPr>
          <p:cNvSpPr/>
          <p:nvPr/>
        </p:nvSpPr>
        <p:spPr>
          <a:xfrm>
            <a:off x="8232717" y="1887335"/>
            <a:ext cx="3657600" cy="1671783"/>
          </a:xfrm>
          <a:prstGeom prst="roundRect">
            <a:avLst>
              <a:gd name="adj" fmla="val 727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3" name="사각형: 둥근 모서리 82">
            <a:extLst>
              <a:ext uri="{FF2B5EF4-FFF2-40B4-BE49-F238E27FC236}">
                <a16:creationId xmlns:a16="http://schemas.microsoft.com/office/drawing/2014/main" id="{E9491417-8197-48AD-AF53-4051C083EF5F}"/>
              </a:ext>
            </a:extLst>
          </p:cNvPr>
          <p:cNvSpPr/>
          <p:nvPr/>
        </p:nvSpPr>
        <p:spPr>
          <a:xfrm>
            <a:off x="8232717" y="3668571"/>
            <a:ext cx="1768533" cy="1246330"/>
          </a:xfrm>
          <a:prstGeom prst="roundRect">
            <a:avLst>
              <a:gd name="adj" fmla="val 727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4" name="사각형: 둥근 모서리 83">
            <a:extLst>
              <a:ext uri="{FF2B5EF4-FFF2-40B4-BE49-F238E27FC236}">
                <a16:creationId xmlns:a16="http://schemas.microsoft.com/office/drawing/2014/main" id="{B0EC37D7-5C08-4D20-B721-3B5B0A2E5796}"/>
              </a:ext>
            </a:extLst>
          </p:cNvPr>
          <p:cNvSpPr/>
          <p:nvPr/>
        </p:nvSpPr>
        <p:spPr>
          <a:xfrm>
            <a:off x="10089601" y="3668571"/>
            <a:ext cx="1768533" cy="1246330"/>
          </a:xfrm>
          <a:prstGeom prst="roundRect">
            <a:avLst>
              <a:gd name="adj" fmla="val 727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TextBox 4">
            <a:extLst>
              <a:ext uri="{FF2B5EF4-FFF2-40B4-BE49-F238E27FC236}">
                <a16:creationId xmlns:a16="http://schemas.microsoft.com/office/drawing/2014/main" id="{AC5CBF32-48F2-4185-8FD5-3556E119C522}"/>
              </a:ext>
            </a:extLst>
          </p:cNvPr>
          <p:cNvSpPr txBox="1"/>
          <p:nvPr/>
        </p:nvSpPr>
        <p:spPr>
          <a:xfrm>
            <a:off x="8718841" y="5024354"/>
            <a:ext cx="2685351" cy="261610"/>
          </a:xfrm>
          <a:prstGeom prst="rect">
            <a:avLst/>
          </a:prstGeom>
          <a:noFill/>
        </p:spPr>
        <p:txBody>
          <a:bodyPr wrap="none" rtlCol="0">
            <a:spAutoFit/>
          </a:bodyPr>
          <a:lstStyle/>
          <a:p>
            <a:r>
              <a:rPr lang="en-US" altLang="ko-KR" sz="1100" dirty="0"/>
              <a:t>Examples of Railway Smart Station Use case</a:t>
            </a:r>
            <a:endParaRPr lang="ko-KR" altLang="en-US" sz="1100" dirty="0"/>
          </a:p>
        </p:txBody>
      </p:sp>
      <p:sp>
        <p:nvSpPr>
          <p:cNvPr id="11" name="Rectangle 10">
            <a:extLst>
              <a:ext uri="{FF2B5EF4-FFF2-40B4-BE49-F238E27FC236}">
                <a16:creationId xmlns:a16="http://schemas.microsoft.com/office/drawing/2014/main" id="{A23C90E5-EFF4-4078-9175-CCF55EE458B3}"/>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16486107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Rel-19 Stage 1 Initial study proposals</a:t>
            </a:r>
          </a:p>
        </p:txBody>
      </p:sp>
    </p:spTree>
    <p:extLst>
      <p:ext uri="{BB962C8B-B14F-4D97-AF65-F5344CB8AC3E}">
        <p14:creationId xmlns:p14="http://schemas.microsoft.com/office/powerpoint/2010/main" val="98443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51711" y="1642348"/>
            <a:ext cx="9924849"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ct val="0"/>
              </a:spcAft>
              <a:buBlip>
                <a:blip r:embed="rId2"/>
              </a:buBlip>
            </a:pPr>
            <a:r>
              <a:rPr lang="en-US" dirty="0">
                <a:ea typeface="MS PGothic" panose="020B0600070205080204" pitchFamily="34" charset="-128"/>
              </a:rPr>
              <a:t>This presentation provides an outline of the SA1 Rel-19 </a:t>
            </a:r>
            <a:r>
              <a:rPr lang="en-US" b="1" dirty="0">
                <a:ea typeface="MS PGothic" panose="020B0600070205080204" pitchFamily="34" charset="-128"/>
              </a:rPr>
              <a:t>content definition process </a:t>
            </a:r>
            <a:r>
              <a:rPr lang="en-US" dirty="0">
                <a:ea typeface="MS PGothic" panose="020B0600070205080204" pitchFamily="34" charset="-128"/>
              </a:rPr>
              <a:t>and the </a:t>
            </a:r>
            <a:r>
              <a:rPr lang="en-US" b="1" dirty="0">
                <a:ea typeface="MS PGothic" panose="020B0600070205080204" pitchFamily="34" charset="-128"/>
              </a:rPr>
              <a:t>resulting study items </a:t>
            </a:r>
            <a:r>
              <a:rPr lang="en-US" dirty="0">
                <a:ea typeface="MS PGothic" panose="020B0600070205080204" pitchFamily="34" charset="-128"/>
              </a:rPr>
              <a:t>agreed by SA1. </a:t>
            </a:r>
          </a:p>
          <a:p>
            <a:pPr marL="452438" indent="-452438" algn="just" eaLnBrk="0" fontAlgn="base" hangingPunct="0">
              <a:spcBef>
                <a:spcPct val="20000"/>
              </a:spcBef>
              <a:spcAft>
                <a:spcPct val="0"/>
              </a:spcAft>
              <a:buBlip>
                <a:blip r:embed="rId2"/>
              </a:buBlip>
            </a:pPr>
            <a:r>
              <a:rPr lang="en-US" b="1" dirty="0">
                <a:ea typeface="MS PGothic" panose="020B0600070205080204" pitchFamily="34" charset="-128"/>
              </a:rPr>
              <a:t>From the 30 Rel-19 initial study proposals </a:t>
            </a:r>
            <a:r>
              <a:rPr lang="en-US" dirty="0">
                <a:ea typeface="MS PGothic" panose="020B0600070205080204" pitchFamily="34" charset="-128"/>
              </a:rPr>
              <a:t>submitted to SA1, </a:t>
            </a:r>
            <a:r>
              <a:rPr lang="en-US" b="1" dirty="0">
                <a:ea typeface="MS PGothic" panose="020B0600070205080204" pitchFamily="34" charset="-128"/>
              </a:rPr>
              <a:t>12 studies were agreed</a:t>
            </a:r>
            <a:r>
              <a:rPr lang="en-US" dirty="0">
                <a:ea typeface="MS PGothic" panose="020B0600070205080204" pitchFamily="34" charset="-128"/>
              </a:rPr>
              <a:t>. One study was re-scheduled from Rel-18 to Rel-19.</a:t>
            </a:r>
          </a:p>
          <a:p>
            <a:pPr marL="909638" lvl="1" indent="-452438" algn="just" eaLnBrk="0" fontAlgn="base" hangingPunct="0">
              <a:spcBef>
                <a:spcPct val="20000"/>
              </a:spcBef>
              <a:spcAft>
                <a:spcPct val="0"/>
              </a:spcAft>
              <a:buBlip>
                <a:blip r:embed="rId2"/>
              </a:buBlip>
            </a:pPr>
            <a:r>
              <a:rPr lang="en-US" dirty="0"/>
              <a:t>This does not preclude, whenever there will be consensus, to later introduce “exceptional studies” and small “delta” normative work (such as work not needing prior study).</a:t>
            </a:r>
          </a:p>
          <a:p>
            <a:pPr marL="452438" indent="-452438" algn="just" eaLnBrk="0" fontAlgn="base" hangingPunct="0">
              <a:spcBef>
                <a:spcPct val="20000"/>
              </a:spcBef>
              <a:spcAft>
                <a:spcPct val="0"/>
              </a:spcAft>
              <a:buBlip>
                <a:blip r:embed="rId2"/>
              </a:buBlip>
            </a:pPr>
            <a:r>
              <a:rPr lang="en-US" dirty="0">
                <a:ea typeface="MS PGothic" panose="020B0600070205080204" pitchFamily="34" charset="-128"/>
              </a:rPr>
              <a:t>SA1’s provisional target for Rel-19 Stage 1 freeze is </a:t>
            </a:r>
            <a:r>
              <a:rPr lang="en-US" b="1" dirty="0">
                <a:ea typeface="MS PGothic" panose="020B0600070205080204" pitchFamily="34" charset="-128"/>
              </a:rPr>
              <a:t>September 2023, </a:t>
            </a:r>
            <a:r>
              <a:rPr lang="en-US" dirty="0">
                <a:ea typeface="MS PGothic" panose="020B0600070205080204" pitchFamily="34" charset="-128"/>
              </a:rPr>
              <a:t>with </a:t>
            </a:r>
            <a:r>
              <a:rPr lang="en-US" b="1" dirty="0">
                <a:ea typeface="MS PGothic" panose="020B0600070205080204" pitchFamily="34" charset="-128"/>
              </a:rPr>
              <a:t>80% normative ready by June 2023</a:t>
            </a:r>
            <a:r>
              <a:rPr lang="en-US" dirty="0">
                <a:ea typeface="MS PGothic" panose="020B0600070205080204" pitchFamily="34" charset="-128"/>
              </a:rPr>
              <a:t>.</a:t>
            </a:r>
            <a:r>
              <a:rPr lang="en-US" b="1" dirty="0">
                <a:ea typeface="MS PGothic" panose="020B0600070205080204" pitchFamily="34" charset="-128"/>
              </a:rPr>
              <a:t> </a:t>
            </a:r>
            <a:endParaRPr lang="en-US" sz="3200" b="1" dirty="0">
              <a:ea typeface="MS PGothic" panose="020B0600070205080204" pitchFamily="34" charset="-128"/>
            </a:endParaRPr>
          </a:p>
          <a:p>
            <a:pPr marL="452438" indent="-452438" eaLnBrk="0" fontAlgn="base" hangingPunct="0">
              <a:spcBef>
                <a:spcPct val="20000"/>
              </a:spcBef>
              <a:spcAft>
                <a:spcPct val="0"/>
              </a:spcAft>
              <a:buBlip>
                <a:blip r:embed="rId2"/>
              </a:buBlip>
            </a:pPr>
            <a:endParaRPr lang="en-US" sz="2800" dirty="0">
              <a:ea typeface="MS PGothic" panose="020B0600070205080204" pitchFamily="34" charset="-128"/>
            </a:endParaRP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651711" y="201532"/>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err="1"/>
              <a:t>Introduction</a:t>
            </a:r>
            <a:endParaRPr lang="nl-NL" sz="4800" b="1" dirty="0"/>
          </a:p>
        </p:txBody>
      </p:sp>
    </p:spTree>
    <p:extLst>
      <p:ext uri="{BB962C8B-B14F-4D97-AF65-F5344CB8AC3E}">
        <p14:creationId xmlns:p14="http://schemas.microsoft.com/office/powerpoint/2010/main" val="876466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2C7AA991-0517-455C-8329-A1D06930092D}"/>
              </a:ext>
            </a:extLst>
          </p:cNvPr>
          <p:cNvSpPr>
            <a:spLocks noGrp="1"/>
          </p:cNvSpPr>
          <p:nvPr>
            <p:ph type="title"/>
          </p:nvPr>
        </p:nvSpPr>
        <p:spPr/>
        <p:txBody>
          <a:bodyPr/>
          <a:lstStyle/>
          <a:p>
            <a:r>
              <a:rPr lang="en-GB" altLang="en-US" dirty="0"/>
              <a:t>SA1#97e SIDs – </a:t>
            </a:r>
            <a:r>
              <a:rPr lang="en-US" dirty="0"/>
              <a:t>Initial study proposals</a:t>
            </a:r>
            <a:r>
              <a:rPr lang="en-GB" altLang="en-US" dirty="0"/>
              <a:t> (I)</a:t>
            </a:r>
          </a:p>
        </p:txBody>
      </p:sp>
      <p:graphicFrame>
        <p:nvGraphicFramePr>
          <p:cNvPr id="5" name="Table 5">
            <a:extLst>
              <a:ext uri="{FF2B5EF4-FFF2-40B4-BE49-F238E27FC236}">
                <a16:creationId xmlns:a16="http://schemas.microsoft.com/office/drawing/2014/main" id="{C0180448-A0D6-4EC5-848C-42464BBF87B0}"/>
              </a:ext>
            </a:extLst>
          </p:cNvPr>
          <p:cNvGraphicFramePr>
            <a:graphicFrameLocks noGrp="1"/>
          </p:cNvGraphicFramePr>
          <p:nvPr>
            <p:extLst>
              <p:ext uri="{D42A27DB-BD31-4B8C-83A1-F6EECF244321}">
                <p14:modId xmlns:p14="http://schemas.microsoft.com/office/powerpoint/2010/main" val="2606585049"/>
              </p:ext>
            </p:extLst>
          </p:nvPr>
        </p:nvGraphicFramePr>
        <p:xfrm>
          <a:off x="194734" y="1371600"/>
          <a:ext cx="11802533" cy="5262038"/>
        </p:xfrm>
        <a:graphic>
          <a:graphicData uri="http://schemas.openxmlformats.org/drawingml/2006/table">
            <a:tbl>
              <a:tblPr firstRow="1" bandRow="1">
                <a:tableStyleId>{5C22544A-7EE6-4342-B048-85BDC9FD1C3A}</a:tableStyleId>
              </a:tblPr>
              <a:tblGrid>
                <a:gridCol w="7735316">
                  <a:extLst>
                    <a:ext uri="{9D8B030D-6E8A-4147-A177-3AD203B41FA5}">
                      <a16:colId xmlns:a16="http://schemas.microsoft.com/office/drawing/2014/main" val="20000"/>
                    </a:ext>
                  </a:extLst>
                </a:gridCol>
                <a:gridCol w="4067217">
                  <a:extLst>
                    <a:ext uri="{9D8B030D-6E8A-4147-A177-3AD203B41FA5}">
                      <a16:colId xmlns:a16="http://schemas.microsoft.com/office/drawing/2014/main" val="20001"/>
                    </a:ext>
                  </a:extLst>
                </a:gridCol>
              </a:tblGrid>
              <a:tr h="365755">
                <a:tc>
                  <a:txBody>
                    <a:bodyPr/>
                    <a:lstStyle/>
                    <a:p>
                      <a:r>
                        <a:rPr lang="en-GB" sz="1600" dirty="0"/>
                        <a:t>Title</a:t>
                      </a:r>
                    </a:p>
                  </a:txBody>
                  <a:tcPr marL="121904" marR="121904" marT="60957" marB="60957"/>
                </a:tc>
                <a:tc>
                  <a:txBody>
                    <a:bodyPr/>
                    <a:lstStyle/>
                    <a:p>
                      <a:r>
                        <a:rPr lang="en-GB" sz="1600" dirty="0"/>
                        <a:t>Proponent</a:t>
                      </a:r>
                    </a:p>
                  </a:txBody>
                  <a:tcPr marL="121904" marR="121904" marT="60957" marB="60957"/>
                </a:tc>
                <a:extLst>
                  <a:ext uri="{0D108BD9-81ED-4DB2-BD59-A6C34878D82A}">
                    <a16:rowId xmlns:a16="http://schemas.microsoft.com/office/drawing/2014/main" val="10000"/>
                  </a:ext>
                </a:extLst>
              </a:tr>
              <a:tr h="386073">
                <a:tc>
                  <a:txBody>
                    <a:bodyPr/>
                    <a:lstStyle/>
                    <a:p>
                      <a:r>
                        <a:rPr lang="en-US" sz="1600" kern="1200" dirty="0">
                          <a:solidFill>
                            <a:schemeClr val="dk1"/>
                          </a:solidFill>
                          <a:effectLst/>
                          <a:latin typeface="+mn-lt"/>
                          <a:ea typeface="+mn-ea"/>
                          <a:cs typeface="+mn-cs"/>
                        </a:rPr>
                        <a:t>Study on enhancing 5G system to support additional satellite capabilities</a:t>
                      </a:r>
                      <a:endParaRPr lang="en-GB" sz="1600" dirty="0"/>
                    </a:p>
                  </a:txBody>
                  <a:tcPr marL="121904" marR="121904" marT="60957" marB="60957"/>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600" dirty="0"/>
                        <a:t>Thales</a:t>
                      </a:r>
                    </a:p>
                  </a:txBody>
                  <a:tcPr marL="121904" marR="121904" marT="60957" marB="60957"/>
                </a:tc>
                <a:extLst>
                  <a:ext uri="{0D108BD9-81ED-4DB2-BD59-A6C34878D82A}">
                    <a16:rowId xmlns:a16="http://schemas.microsoft.com/office/drawing/2014/main" val="10001"/>
                  </a:ext>
                </a:extLst>
              </a:tr>
              <a:tr h="3657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effectLst/>
                          <a:latin typeface="+mn-lt"/>
                          <a:ea typeface="+mn-ea"/>
                          <a:cs typeface="+mn-cs"/>
                        </a:rPr>
                        <a:t>Study on supporting computing aware network</a:t>
                      </a:r>
                      <a:endParaRPr lang="nl-NL" sz="1600" b="0" kern="1200" dirty="0">
                        <a:solidFill>
                          <a:schemeClr val="dk1"/>
                        </a:solidFill>
                        <a:effectLst/>
                        <a:latin typeface="+mn-lt"/>
                        <a:ea typeface="+mn-ea"/>
                        <a:cs typeface="+mn-cs"/>
                      </a:endParaRPr>
                    </a:p>
                  </a:txBody>
                  <a:tcPr marL="121904" marR="121904" marT="60957" marB="60957"/>
                </a:tc>
                <a:tc>
                  <a:txBody>
                    <a:bodyPr/>
                    <a:lstStyle/>
                    <a:p>
                      <a:r>
                        <a:rPr lang="en-GB" sz="1600" dirty="0"/>
                        <a:t>China Mobile, China Telcom, vivo </a:t>
                      </a:r>
                    </a:p>
                  </a:txBody>
                  <a:tcPr marL="121904" marR="121904" marT="60957" marB="60957"/>
                </a:tc>
                <a:extLst>
                  <a:ext uri="{0D108BD9-81ED-4DB2-BD59-A6C34878D82A}">
                    <a16:rowId xmlns:a16="http://schemas.microsoft.com/office/drawing/2014/main" val="10002"/>
                  </a:ext>
                </a:extLst>
              </a:tr>
              <a:tr h="389985">
                <a:tc>
                  <a:txBody>
                    <a:bodyPr/>
                    <a:lstStyle/>
                    <a:p>
                      <a:r>
                        <a:rPr lang="en-US" sz="1600" dirty="0"/>
                        <a:t>Study on Measurement Data Collection and Integrity </a:t>
                      </a:r>
                      <a:endParaRPr lang="en-GB" sz="1600" dirty="0"/>
                    </a:p>
                  </a:txBody>
                  <a:tcPr marL="121904" marR="121904" marT="60957" marB="60957"/>
                </a:tc>
                <a:tc>
                  <a:txBody>
                    <a:bodyPr/>
                    <a:lstStyle/>
                    <a:p>
                      <a:r>
                        <a:rPr lang="en-GB" sz="1600" dirty="0"/>
                        <a:t>ZTE</a:t>
                      </a:r>
                    </a:p>
                  </a:txBody>
                  <a:tcPr marL="121904" marR="121904" marT="60957" marB="60957"/>
                </a:tc>
                <a:extLst>
                  <a:ext uri="{0D108BD9-81ED-4DB2-BD59-A6C34878D82A}">
                    <a16:rowId xmlns:a16="http://schemas.microsoft.com/office/drawing/2014/main" val="10003"/>
                  </a:ext>
                </a:extLst>
              </a:tr>
              <a:tr h="365755">
                <a:tc>
                  <a:txBody>
                    <a:bodyPr/>
                    <a:lstStyle/>
                    <a:p>
                      <a:r>
                        <a:rPr lang="en-US" sz="1600" dirty="0"/>
                        <a:t>Study on Multi-hop Multi-path Relay for Extensive Coverage</a:t>
                      </a:r>
                      <a:endParaRPr lang="en-GB" sz="1600" dirty="0"/>
                    </a:p>
                  </a:txBody>
                  <a:tcPr marL="121904" marR="121904" marT="60957" marB="60957"/>
                </a:tc>
                <a:tc>
                  <a:txBody>
                    <a:bodyPr/>
                    <a:lstStyle/>
                    <a:p>
                      <a:r>
                        <a:rPr lang="en-GB" sz="1600" dirty="0"/>
                        <a:t>China Telecom/ZTE</a:t>
                      </a:r>
                    </a:p>
                  </a:txBody>
                  <a:tcPr marL="121904" marR="121904" marT="60957" marB="60957"/>
                </a:tc>
                <a:extLst>
                  <a:ext uri="{0D108BD9-81ED-4DB2-BD59-A6C34878D82A}">
                    <a16:rowId xmlns:a16="http://schemas.microsoft.com/office/drawing/2014/main" val="10004"/>
                  </a:ext>
                </a:extLst>
              </a:tr>
              <a:tr h="365755">
                <a:tc>
                  <a:txBody>
                    <a:bodyPr/>
                    <a:lstStyle/>
                    <a:p>
                      <a:r>
                        <a:rPr lang="en-US" sz="1600" dirty="0"/>
                        <a:t>Study on Mobile Relay Service</a:t>
                      </a:r>
                      <a:endParaRPr lang="en-GB" sz="1600" dirty="0"/>
                    </a:p>
                  </a:txBody>
                  <a:tcPr marL="121904" marR="121904" marT="60957" marB="60957"/>
                </a:tc>
                <a:tc>
                  <a:txBody>
                    <a:bodyPr/>
                    <a:lstStyle/>
                    <a:p>
                      <a:r>
                        <a:rPr lang="en-GB" sz="1600" dirty="0"/>
                        <a:t>Xiaomi</a:t>
                      </a:r>
                    </a:p>
                  </a:txBody>
                  <a:tcPr marL="121904" marR="121904" marT="60957" marB="60957"/>
                </a:tc>
                <a:extLst>
                  <a:ext uri="{0D108BD9-81ED-4DB2-BD59-A6C34878D82A}">
                    <a16:rowId xmlns:a16="http://schemas.microsoft.com/office/drawing/2014/main" val="10005"/>
                  </a:ext>
                </a:extLst>
              </a:tr>
              <a:tr h="365755">
                <a:tc>
                  <a:txBody>
                    <a:bodyPr/>
                    <a:lstStyle/>
                    <a:p>
                      <a:r>
                        <a:rPr lang="en-US" sz="1600" dirty="0"/>
                        <a:t>Study on Personal IoT Networks phase 2</a:t>
                      </a:r>
                      <a:endParaRPr lang="en-GB" sz="1600" dirty="0"/>
                    </a:p>
                  </a:txBody>
                  <a:tcPr marL="121904" marR="121904" marT="60957" marB="60957"/>
                </a:tc>
                <a:tc>
                  <a:txBody>
                    <a:bodyPr/>
                    <a:lstStyle/>
                    <a:p>
                      <a:r>
                        <a:rPr lang="en-GB" sz="1600" dirty="0"/>
                        <a:t>vivo</a:t>
                      </a:r>
                    </a:p>
                  </a:txBody>
                  <a:tcPr marL="121904" marR="121904" marT="60957" marB="60957"/>
                </a:tc>
                <a:extLst>
                  <a:ext uri="{0D108BD9-81ED-4DB2-BD59-A6C34878D82A}">
                    <a16:rowId xmlns:a16="http://schemas.microsoft.com/office/drawing/2014/main" val="10006"/>
                  </a:ext>
                </a:extLst>
              </a:tr>
              <a:tr h="365755">
                <a:tc>
                  <a:txBody>
                    <a:bodyPr/>
                    <a:lstStyle/>
                    <a:p>
                      <a:r>
                        <a:rPr lang="en-US" sz="1600" dirty="0"/>
                        <a:t>Study on Minimization of Service Interruption Phase 2</a:t>
                      </a:r>
                      <a:endParaRPr lang="en-GB" sz="1600" dirty="0"/>
                    </a:p>
                  </a:txBody>
                  <a:tcPr marL="121904" marR="121904" marT="60957" marB="60957"/>
                </a:tc>
                <a:tc>
                  <a:txBody>
                    <a:bodyPr/>
                    <a:lstStyle/>
                    <a:p>
                      <a:r>
                        <a:rPr lang="en-GB" sz="1600" dirty="0"/>
                        <a:t>China Telecom</a:t>
                      </a:r>
                    </a:p>
                  </a:txBody>
                  <a:tcPr marL="121904" marR="121904" marT="60957" marB="60957"/>
                </a:tc>
                <a:extLst>
                  <a:ext uri="{0D108BD9-81ED-4DB2-BD59-A6C34878D82A}">
                    <a16:rowId xmlns:a16="http://schemas.microsoft.com/office/drawing/2014/main" val="10007"/>
                  </a:ext>
                </a:extLst>
              </a:tr>
              <a:tr h="365755">
                <a:tc>
                  <a:txBody>
                    <a:bodyPr/>
                    <a:lstStyle/>
                    <a:p>
                      <a:r>
                        <a:rPr lang="en-US" sz="1600" dirty="0"/>
                        <a:t>Study on Live Migratable Services in the 5G System</a:t>
                      </a:r>
                      <a:endParaRPr lang="en-GB" sz="1600" dirty="0"/>
                    </a:p>
                  </a:txBody>
                  <a:tcPr marL="121904" marR="121904" marT="60957" marB="60957"/>
                </a:tc>
                <a:tc>
                  <a:txBody>
                    <a:bodyPr/>
                    <a:lstStyle/>
                    <a:p>
                      <a:r>
                        <a:rPr lang="en-GB" sz="1600" dirty="0"/>
                        <a:t>China Telecom</a:t>
                      </a:r>
                    </a:p>
                  </a:txBody>
                  <a:tcPr marL="121904" marR="121904" marT="60957" marB="60957"/>
                </a:tc>
                <a:extLst>
                  <a:ext uri="{0D108BD9-81ED-4DB2-BD59-A6C34878D82A}">
                    <a16:rowId xmlns:a16="http://schemas.microsoft.com/office/drawing/2014/main" val="10008"/>
                  </a:ext>
                </a:extLst>
              </a:tr>
              <a:tr h="365755">
                <a:tc>
                  <a:txBody>
                    <a:bodyPr/>
                    <a:lstStyle/>
                    <a:p>
                      <a:r>
                        <a:rPr lang="en-US" sz="1600" dirty="0"/>
                        <a:t>Study on service enhancement for Energy Efficiency</a:t>
                      </a:r>
                      <a:endParaRPr lang="en-GB" sz="1600" dirty="0"/>
                    </a:p>
                  </a:txBody>
                  <a:tcPr marL="121904" marR="121904" marT="60957" marB="60957"/>
                </a:tc>
                <a:tc>
                  <a:txBody>
                    <a:bodyPr/>
                    <a:lstStyle/>
                    <a:p>
                      <a:r>
                        <a:rPr lang="en-GB" sz="1600" dirty="0"/>
                        <a:t>China Mobile</a:t>
                      </a:r>
                    </a:p>
                  </a:txBody>
                  <a:tcPr marL="121904" marR="121904" marT="60957" marB="60957"/>
                </a:tc>
                <a:extLst>
                  <a:ext uri="{0D108BD9-81ED-4DB2-BD59-A6C34878D82A}">
                    <a16:rowId xmlns:a16="http://schemas.microsoft.com/office/drawing/2014/main" val="10009"/>
                  </a:ext>
                </a:extLst>
              </a:tr>
              <a:tr h="389985">
                <a:tc>
                  <a:txBody>
                    <a:bodyPr/>
                    <a:lstStyle/>
                    <a:p>
                      <a:r>
                        <a:rPr lang="en-US" sz="1600" dirty="0"/>
                        <a:t>Study on MPS for Text Messages</a:t>
                      </a:r>
                      <a:endParaRPr lang="en-GB" sz="1600" dirty="0"/>
                    </a:p>
                  </a:txBody>
                  <a:tcPr marL="121904" marR="121904" marT="60957" marB="60957"/>
                </a:tc>
                <a:tc>
                  <a:txBody>
                    <a:bodyPr/>
                    <a:lstStyle/>
                    <a:p>
                      <a:r>
                        <a:rPr lang="en-GB" sz="1600" dirty="0" err="1"/>
                        <a:t>Peraton</a:t>
                      </a:r>
                      <a:r>
                        <a:rPr lang="en-GB" sz="1600" dirty="0"/>
                        <a:t> Labs</a:t>
                      </a:r>
                    </a:p>
                  </a:txBody>
                  <a:tcPr marL="121904" marR="121904" marT="60957" marB="60957"/>
                </a:tc>
                <a:extLst>
                  <a:ext uri="{0D108BD9-81ED-4DB2-BD59-A6C34878D82A}">
                    <a16:rowId xmlns:a16="http://schemas.microsoft.com/office/drawing/2014/main" val="10010"/>
                  </a:ext>
                </a:extLst>
              </a:tr>
              <a:tr h="389985">
                <a:tc>
                  <a:txBody>
                    <a:bodyPr/>
                    <a:lstStyle/>
                    <a:p>
                      <a:r>
                        <a:rPr lang="en-GB" sz="1600" dirty="0"/>
                        <a:t>Study on 5G Enabled Open-SON</a:t>
                      </a:r>
                    </a:p>
                  </a:txBody>
                  <a:tcPr marL="121904" marR="121904" marT="60957" marB="60957"/>
                </a:tc>
                <a:tc>
                  <a:txBody>
                    <a:bodyPr/>
                    <a:lstStyle/>
                    <a:p>
                      <a:r>
                        <a:rPr lang="en-GB" sz="1600" dirty="0"/>
                        <a:t>Reliance Jio</a:t>
                      </a:r>
                    </a:p>
                  </a:txBody>
                  <a:tcPr marL="121904" marR="121904" marT="60957" marB="60957"/>
                </a:tc>
                <a:extLst>
                  <a:ext uri="{0D108BD9-81ED-4DB2-BD59-A6C34878D82A}">
                    <a16:rowId xmlns:a16="http://schemas.microsoft.com/office/drawing/2014/main" val="10011"/>
                  </a:ext>
                </a:extLst>
              </a:tr>
              <a:tr h="389985">
                <a:tc>
                  <a:txBody>
                    <a:bodyPr/>
                    <a:lstStyle/>
                    <a:p>
                      <a:r>
                        <a:rPr lang="en-US" sz="1600" dirty="0"/>
                        <a:t>Study on Upper Layer </a:t>
                      </a:r>
                      <a:r>
                        <a:rPr lang="en-US" sz="1600" dirty="0" err="1"/>
                        <a:t>TRAffic</a:t>
                      </a:r>
                      <a:r>
                        <a:rPr lang="en-US" sz="1600" dirty="0"/>
                        <a:t> Steering, switching and split over dual 3GPP access</a:t>
                      </a:r>
                      <a:endParaRPr lang="en-GB" sz="1600" dirty="0"/>
                    </a:p>
                  </a:txBody>
                  <a:tcPr marL="121904" marR="121904" marT="60957" marB="60957"/>
                </a:tc>
                <a:tc>
                  <a:txBody>
                    <a:bodyPr/>
                    <a:lstStyle/>
                    <a:p>
                      <a:r>
                        <a:rPr lang="en-GB" sz="1600" dirty="0"/>
                        <a:t>Qualcomm</a:t>
                      </a:r>
                    </a:p>
                  </a:txBody>
                  <a:tcPr marL="121904" marR="121904" marT="60957" marB="60957"/>
                </a:tc>
                <a:extLst>
                  <a:ext uri="{0D108BD9-81ED-4DB2-BD59-A6C34878D82A}">
                    <a16:rowId xmlns:a16="http://schemas.microsoft.com/office/drawing/2014/main" val="10012"/>
                  </a:ext>
                </a:extLst>
              </a:tr>
              <a:tr h="389985">
                <a:tc>
                  <a:txBody>
                    <a:bodyPr/>
                    <a:lstStyle/>
                    <a:p>
                      <a:r>
                        <a:rPr lang="en-US" sz="1600" dirty="0"/>
                        <a:t>Study on supporting enhanced services configuration in a hosting network</a:t>
                      </a:r>
                      <a:endParaRPr lang="en-GB" sz="1600" dirty="0"/>
                    </a:p>
                  </a:txBody>
                  <a:tcPr marL="121904" marR="121904" marT="60957" marB="60957"/>
                </a:tc>
                <a:tc>
                  <a:txBody>
                    <a:bodyPr/>
                    <a:lstStyle/>
                    <a:p>
                      <a:r>
                        <a:rPr lang="en-GB" sz="1600" dirty="0"/>
                        <a:t>Lenovo</a:t>
                      </a:r>
                    </a:p>
                  </a:txBody>
                  <a:tcPr marL="121904" marR="121904" marT="60957" marB="60957"/>
                </a:tc>
                <a:extLst>
                  <a:ext uri="{0D108BD9-81ED-4DB2-BD59-A6C34878D82A}">
                    <a16:rowId xmlns:a16="http://schemas.microsoft.com/office/drawing/2014/main" val="10013"/>
                  </a:ext>
                </a:extLst>
              </a:tr>
            </a:tbl>
          </a:graphicData>
        </a:graphic>
      </p:graphicFrame>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705CEC36-DD6A-4D1F-A614-9555A875CF14}"/>
              </a:ext>
            </a:extLst>
          </p:cNvPr>
          <p:cNvSpPr>
            <a:spLocks noGrp="1"/>
          </p:cNvSpPr>
          <p:nvPr>
            <p:ph type="title"/>
          </p:nvPr>
        </p:nvSpPr>
        <p:spPr/>
        <p:txBody>
          <a:bodyPr/>
          <a:lstStyle/>
          <a:p>
            <a:r>
              <a:rPr lang="en-GB" altLang="en-US" dirty="0"/>
              <a:t>SA1#97e SIDs – </a:t>
            </a:r>
            <a:r>
              <a:rPr lang="en-US" dirty="0"/>
              <a:t>Initial study proposals</a:t>
            </a:r>
            <a:r>
              <a:rPr lang="en-GB" altLang="en-US" dirty="0"/>
              <a:t> (II)</a:t>
            </a:r>
          </a:p>
        </p:txBody>
      </p:sp>
      <p:graphicFrame>
        <p:nvGraphicFramePr>
          <p:cNvPr id="5" name="Table 5">
            <a:extLst>
              <a:ext uri="{FF2B5EF4-FFF2-40B4-BE49-F238E27FC236}">
                <a16:creationId xmlns:a16="http://schemas.microsoft.com/office/drawing/2014/main" id="{C28FE900-CF49-41C7-ADA3-D6B87F229F1A}"/>
              </a:ext>
            </a:extLst>
          </p:cNvPr>
          <p:cNvGraphicFramePr>
            <a:graphicFrameLocks noGrp="1"/>
          </p:cNvGraphicFramePr>
          <p:nvPr>
            <p:extLst>
              <p:ext uri="{D42A27DB-BD31-4B8C-83A1-F6EECF244321}">
                <p14:modId xmlns:p14="http://schemas.microsoft.com/office/powerpoint/2010/main" val="759825173"/>
              </p:ext>
            </p:extLst>
          </p:nvPr>
        </p:nvGraphicFramePr>
        <p:xfrm>
          <a:off x="194734" y="1371601"/>
          <a:ext cx="11802533" cy="5256444"/>
        </p:xfrm>
        <a:graphic>
          <a:graphicData uri="http://schemas.openxmlformats.org/drawingml/2006/table">
            <a:tbl>
              <a:tblPr firstRow="1" bandRow="1">
                <a:tableStyleId>{5C22544A-7EE6-4342-B048-85BDC9FD1C3A}</a:tableStyleId>
              </a:tblPr>
              <a:tblGrid>
                <a:gridCol w="7735316">
                  <a:extLst>
                    <a:ext uri="{9D8B030D-6E8A-4147-A177-3AD203B41FA5}">
                      <a16:colId xmlns:a16="http://schemas.microsoft.com/office/drawing/2014/main" val="20000"/>
                    </a:ext>
                  </a:extLst>
                </a:gridCol>
                <a:gridCol w="4067217">
                  <a:extLst>
                    <a:ext uri="{9D8B030D-6E8A-4147-A177-3AD203B41FA5}">
                      <a16:colId xmlns:a16="http://schemas.microsoft.com/office/drawing/2014/main" val="20001"/>
                    </a:ext>
                  </a:extLst>
                </a:gridCol>
              </a:tblGrid>
              <a:tr h="365749">
                <a:tc>
                  <a:txBody>
                    <a:bodyPr/>
                    <a:lstStyle/>
                    <a:p>
                      <a:r>
                        <a:rPr lang="en-GB" sz="1600" dirty="0"/>
                        <a:t>Title</a:t>
                      </a:r>
                    </a:p>
                  </a:txBody>
                  <a:tcPr marL="121904" marR="121904" marT="60955" marB="60955"/>
                </a:tc>
                <a:tc>
                  <a:txBody>
                    <a:bodyPr/>
                    <a:lstStyle/>
                    <a:p>
                      <a:r>
                        <a:rPr lang="en-GB" sz="1600" dirty="0"/>
                        <a:t>Proponent</a:t>
                      </a:r>
                    </a:p>
                  </a:txBody>
                  <a:tcPr marL="121904" marR="121904" marT="60955" marB="60955"/>
                </a:tc>
                <a:extLst>
                  <a:ext uri="{0D108BD9-81ED-4DB2-BD59-A6C34878D82A}">
                    <a16:rowId xmlns:a16="http://schemas.microsoft.com/office/drawing/2014/main" val="10000"/>
                  </a:ext>
                </a:extLst>
              </a:tr>
              <a:tr h="386047">
                <a:tc>
                  <a:txBody>
                    <a:bodyPr/>
                    <a:lstStyle/>
                    <a:p>
                      <a:r>
                        <a:rPr lang="en-US" sz="1600" kern="1200" dirty="0">
                          <a:solidFill>
                            <a:schemeClr val="dk1"/>
                          </a:solidFill>
                          <a:effectLst/>
                          <a:latin typeface="+mn-lt"/>
                          <a:ea typeface="+mn-ea"/>
                          <a:cs typeface="+mn-cs"/>
                        </a:rPr>
                        <a:t>Study on enhancement of 5GC based on Cloud Native</a:t>
                      </a:r>
                      <a:endParaRPr lang="en-GB" sz="1600" dirty="0"/>
                    </a:p>
                  </a:txBody>
                  <a:tcPr marL="121904" marR="121904" marT="60955" marB="60955"/>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600" dirty="0"/>
                        <a:t>Alibaba</a:t>
                      </a:r>
                    </a:p>
                  </a:txBody>
                  <a:tcPr marL="121904" marR="121904" marT="60955" marB="60955"/>
                </a:tc>
                <a:extLst>
                  <a:ext uri="{0D108BD9-81ED-4DB2-BD59-A6C34878D82A}">
                    <a16:rowId xmlns:a16="http://schemas.microsoft.com/office/drawing/2014/main" val="10001"/>
                  </a:ext>
                </a:extLst>
              </a:tr>
              <a:tr h="36574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effectLst/>
                          <a:latin typeface="+mn-lt"/>
                          <a:ea typeface="+mn-ea"/>
                          <a:cs typeface="+mn-cs"/>
                        </a:rPr>
                        <a:t>Study on UAV Phase 3</a:t>
                      </a:r>
                      <a:endParaRPr lang="nl-NL" sz="1600" b="0" kern="1200" dirty="0">
                        <a:solidFill>
                          <a:schemeClr val="dk1"/>
                        </a:solidFill>
                        <a:effectLst/>
                        <a:latin typeface="+mn-lt"/>
                        <a:ea typeface="+mn-ea"/>
                        <a:cs typeface="+mn-cs"/>
                      </a:endParaRPr>
                    </a:p>
                  </a:txBody>
                  <a:tcPr marL="121904" marR="121904" marT="60955" marB="60955"/>
                </a:tc>
                <a:tc>
                  <a:txBody>
                    <a:bodyPr/>
                    <a:lstStyle/>
                    <a:p>
                      <a:r>
                        <a:rPr lang="en-GB" sz="1600" dirty="0"/>
                        <a:t>China Mobile</a:t>
                      </a:r>
                    </a:p>
                  </a:txBody>
                  <a:tcPr marL="121904" marR="121904" marT="60955" marB="60955"/>
                </a:tc>
                <a:extLst>
                  <a:ext uri="{0D108BD9-81ED-4DB2-BD59-A6C34878D82A}">
                    <a16:rowId xmlns:a16="http://schemas.microsoft.com/office/drawing/2014/main" val="10002"/>
                  </a:ext>
                </a:extLst>
              </a:tr>
              <a:tr h="389957">
                <a:tc>
                  <a:txBody>
                    <a:bodyPr/>
                    <a:lstStyle/>
                    <a:p>
                      <a:r>
                        <a:rPr lang="en-US" sz="1600" dirty="0"/>
                        <a:t>Study on 5G System Support for a Network of Service Robots with Ambient Intelligence</a:t>
                      </a:r>
                      <a:endParaRPr lang="en-GB" sz="1600" dirty="0"/>
                    </a:p>
                  </a:txBody>
                  <a:tcPr marL="121904" marR="121904" marT="60955" marB="60955"/>
                </a:tc>
                <a:tc>
                  <a:txBody>
                    <a:bodyPr/>
                    <a:lstStyle/>
                    <a:p>
                      <a:r>
                        <a:rPr lang="en-GB" sz="1600" dirty="0"/>
                        <a:t>LGE</a:t>
                      </a:r>
                    </a:p>
                  </a:txBody>
                  <a:tcPr marL="121904" marR="121904" marT="60955" marB="60955"/>
                </a:tc>
                <a:extLst>
                  <a:ext uri="{0D108BD9-81ED-4DB2-BD59-A6C34878D82A}">
                    <a16:rowId xmlns:a16="http://schemas.microsoft.com/office/drawing/2014/main" val="10003"/>
                  </a:ext>
                </a:extLst>
              </a:tr>
              <a:tr h="365749">
                <a:tc>
                  <a:txBody>
                    <a:bodyPr/>
                    <a:lstStyle/>
                    <a:p>
                      <a:r>
                        <a:rPr lang="en-US" sz="1600" dirty="0"/>
                        <a:t>Study on 5GS supporting Mobile User Service</a:t>
                      </a:r>
                      <a:endParaRPr lang="en-GB" sz="1600" dirty="0"/>
                    </a:p>
                  </a:txBody>
                  <a:tcPr marL="121904" marR="121904" marT="60955" marB="60955"/>
                </a:tc>
                <a:tc>
                  <a:txBody>
                    <a:bodyPr/>
                    <a:lstStyle/>
                    <a:p>
                      <a:r>
                        <a:rPr lang="en-GB" sz="1600" dirty="0"/>
                        <a:t>Xiaomi</a:t>
                      </a:r>
                    </a:p>
                  </a:txBody>
                  <a:tcPr marL="121904" marR="121904" marT="60955" marB="60955"/>
                </a:tc>
                <a:extLst>
                  <a:ext uri="{0D108BD9-81ED-4DB2-BD59-A6C34878D82A}">
                    <a16:rowId xmlns:a16="http://schemas.microsoft.com/office/drawing/2014/main" val="10004"/>
                  </a:ext>
                </a:extLst>
              </a:tr>
              <a:tr h="365749">
                <a:tc>
                  <a:txBody>
                    <a:bodyPr/>
                    <a:lstStyle/>
                    <a:p>
                      <a:r>
                        <a:rPr lang="en-GB" sz="1600" dirty="0"/>
                        <a:t>Study on Integrated Sensing and Communication </a:t>
                      </a:r>
                    </a:p>
                  </a:txBody>
                  <a:tcPr marL="121904" marR="121904" marT="60955" marB="60955"/>
                </a:tc>
                <a:tc>
                  <a:txBody>
                    <a:bodyPr/>
                    <a:lstStyle/>
                    <a:p>
                      <a:r>
                        <a:rPr lang="nl-NL" sz="1600" dirty="0"/>
                        <a:t>China Mobile</a:t>
                      </a:r>
                      <a:endParaRPr lang="en-GB" sz="1600" dirty="0"/>
                    </a:p>
                  </a:txBody>
                  <a:tcPr marL="121904" marR="121904" marT="60955" marB="60955"/>
                </a:tc>
                <a:extLst>
                  <a:ext uri="{0D108BD9-81ED-4DB2-BD59-A6C34878D82A}">
                    <a16:rowId xmlns:a16="http://schemas.microsoft.com/office/drawing/2014/main" val="1500420507"/>
                  </a:ext>
                </a:extLst>
              </a:tr>
              <a:tr h="365749">
                <a:tc>
                  <a:txBody>
                    <a:bodyPr/>
                    <a:lstStyle/>
                    <a:p>
                      <a:r>
                        <a:rPr lang="en-GB" sz="1600" dirty="0"/>
                        <a:t>Study on Ambient power-enabled Internet of Things </a:t>
                      </a:r>
                    </a:p>
                  </a:txBody>
                  <a:tcPr marL="121904" marR="121904" marT="60955" marB="60955"/>
                </a:tc>
                <a:tc>
                  <a:txBody>
                    <a:bodyPr/>
                    <a:lstStyle/>
                    <a:p>
                      <a:r>
                        <a:rPr lang="nl-NL" sz="1600" dirty="0"/>
                        <a:t>OPPO</a:t>
                      </a:r>
                      <a:endParaRPr lang="en-GB" sz="1600" dirty="0"/>
                    </a:p>
                  </a:txBody>
                  <a:tcPr marL="121904" marR="121904" marT="60955" marB="60955"/>
                </a:tc>
                <a:extLst>
                  <a:ext uri="{0D108BD9-81ED-4DB2-BD59-A6C34878D82A}">
                    <a16:rowId xmlns:a16="http://schemas.microsoft.com/office/drawing/2014/main" val="2319557584"/>
                  </a:ext>
                </a:extLst>
              </a:tr>
              <a:tr h="365749">
                <a:tc>
                  <a:txBody>
                    <a:bodyPr/>
                    <a:lstStyle/>
                    <a:p>
                      <a:r>
                        <a:rPr lang="en-US" sz="1600" dirty="0"/>
                        <a:t>Study on Localized Mobile Metaverse Services </a:t>
                      </a:r>
                      <a:endParaRPr lang="en-GB" sz="1600" dirty="0"/>
                    </a:p>
                  </a:txBody>
                  <a:tcPr marL="121904" marR="121904" marT="60955" marB="60955"/>
                </a:tc>
                <a:tc>
                  <a:txBody>
                    <a:bodyPr/>
                    <a:lstStyle/>
                    <a:p>
                      <a:r>
                        <a:rPr lang="nl-NL" sz="1600" dirty="0"/>
                        <a:t>Samsung</a:t>
                      </a:r>
                      <a:endParaRPr lang="en-GB" sz="1600" dirty="0"/>
                    </a:p>
                  </a:txBody>
                  <a:tcPr marL="121904" marR="121904" marT="60955" marB="60955"/>
                </a:tc>
                <a:extLst>
                  <a:ext uri="{0D108BD9-81ED-4DB2-BD59-A6C34878D82A}">
                    <a16:rowId xmlns:a16="http://schemas.microsoft.com/office/drawing/2014/main" val="2773963549"/>
                  </a:ext>
                </a:extLst>
              </a:tr>
              <a:tr h="365749">
                <a:tc>
                  <a:txBody>
                    <a:bodyPr/>
                    <a:lstStyle/>
                    <a:p>
                      <a:r>
                        <a:rPr lang="en-GB" sz="1600" dirty="0"/>
                        <a:t>Study on AI/ML Model Transfer_Phase2 </a:t>
                      </a:r>
                    </a:p>
                  </a:txBody>
                  <a:tcPr marL="121904" marR="121904" marT="60955" marB="60955"/>
                </a:tc>
                <a:tc>
                  <a:txBody>
                    <a:bodyPr/>
                    <a:lstStyle/>
                    <a:p>
                      <a:r>
                        <a:rPr lang="nl-NL" sz="1600" dirty="0"/>
                        <a:t>OPPO</a:t>
                      </a:r>
                      <a:endParaRPr lang="en-GB" sz="1600" dirty="0"/>
                    </a:p>
                  </a:txBody>
                  <a:tcPr marL="121904" marR="121904" marT="60955" marB="60955"/>
                </a:tc>
                <a:extLst>
                  <a:ext uri="{0D108BD9-81ED-4DB2-BD59-A6C34878D82A}">
                    <a16:rowId xmlns:a16="http://schemas.microsoft.com/office/drawing/2014/main" val="3675976832"/>
                  </a:ext>
                </a:extLst>
              </a:tr>
              <a:tr h="365749">
                <a:tc>
                  <a:txBody>
                    <a:bodyPr/>
                    <a:lstStyle/>
                    <a:p>
                      <a:r>
                        <a:rPr lang="en-GB" sz="1600" dirty="0"/>
                        <a:t>Study on Network Sharing Aspects </a:t>
                      </a:r>
                    </a:p>
                  </a:txBody>
                  <a:tcPr marL="121904" marR="121904" marT="60955" marB="60955"/>
                </a:tc>
                <a:tc>
                  <a:txBody>
                    <a:bodyPr/>
                    <a:lstStyle/>
                    <a:p>
                      <a:r>
                        <a:rPr lang="nl-NL" sz="1600" dirty="0"/>
                        <a:t>China Unicom</a:t>
                      </a:r>
                      <a:endParaRPr lang="en-GB" sz="1600" dirty="0"/>
                    </a:p>
                  </a:txBody>
                  <a:tcPr marL="121904" marR="121904" marT="60955" marB="60955"/>
                </a:tc>
                <a:extLst>
                  <a:ext uri="{0D108BD9-81ED-4DB2-BD59-A6C34878D82A}">
                    <a16:rowId xmlns:a16="http://schemas.microsoft.com/office/drawing/2014/main" val="2750681063"/>
                  </a:ext>
                </a:extLst>
              </a:tr>
              <a:tr h="365749">
                <a:tc>
                  <a:txBody>
                    <a:bodyPr/>
                    <a:lstStyle/>
                    <a:p>
                      <a:r>
                        <a:rPr lang="en-GB" sz="1600" dirty="0"/>
                        <a:t>Study on FRMCS - Phase 5 </a:t>
                      </a:r>
                    </a:p>
                  </a:txBody>
                  <a:tcPr marL="121904" marR="121904" marT="60955" marB="60955"/>
                </a:tc>
                <a:tc>
                  <a:txBody>
                    <a:bodyPr/>
                    <a:lstStyle/>
                    <a:p>
                      <a:r>
                        <a:rPr lang="nl-NL" sz="1600" dirty="0"/>
                        <a:t>UIC</a:t>
                      </a:r>
                      <a:endParaRPr lang="en-GB" sz="1600" dirty="0"/>
                    </a:p>
                  </a:txBody>
                  <a:tcPr marL="121904" marR="121904" marT="60955" marB="60955"/>
                </a:tc>
                <a:extLst>
                  <a:ext uri="{0D108BD9-81ED-4DB2-BD59-A6C34878D82A}">
                    <a16:rowId xmlns:a16="http://schemas.microsoft.com/office/drawing/2014/main" val="3371878179"/>
                  </a:ext>
                </a:extLst>
              </a:tr>
              <a:tr h="365749">
                <a:tc>
                  <a:txBody>
                    <a:bodyPr/>
                    <a:lstStyle/>
                    <a:p>
                      <a:r>
                        <a:rPr lang="en-GB" sz="1800" kern="1200" dirty="0">
                          <a:solidFill>
                            <a:schemeClr val="dk1"/>
                          </a:solidFill>
                          <a:effectLst/>
                          <a:latin typeface="+mn-lt"/>
                          <a:ea typeface="+mn-ea"/>
                          <a:cs typeface="+mn-cs"/>
                        </a:rPr>
                        <a:t>Study on roaming value added services</a:t>
                      </a:r>
                      <a:endParaRPr lang="en-GB" sz="1600" dirty="0"/>
                    </a:p>
                  </a:txBody>
                  <a:tcPr marL="121904" marR="121904" marT="60955" marB="60955"/>
                </a:tc>
                <a:tc>
                  <a:txBody>
                    <a:bodyPr/>
                    <a:lstStyle/>
                    <a:p>
                      <a:r>
                        <a:rPr lang="nl-NL" sz="1600" dirty="0"/>
                        <a:t>Ericsson</a:t>
                      </a:r>
                      <a:endParaRPr lang="en-GB" sz="1600" dirty="0"/>
                    </a:p>
                  </a:txBody>
                  <a:tcPr marL="121904" marR="121904" marT="60955" marB="60955"/>
                </a:tc>
                <a:extLst>
                  <a:ext uri="{0D108BD9-81ED-4DB2-BD59-A6C34878D82A}">
                    <a16:rowId xmlns:a16="http://schemas.microsoft.com/office/drawing/2014/main" val="3419601003"/>
                  </a:ext>
                </a:extLst>
              </a:tr>
              <a:tr h="365749">
                <a:tc>
                  <a:txBody>
                    <a:bodyPr/>
                    <a:lstStyle/>
                    <a:p>
                      <a:r>
                        <a:rPr lang="en-GB" sz="1800" kern="1200" dirty="0">
                          <a:solidFill>
                            <a:schemeClr val="dk1"/>
                          </a:solidFill>
                          <a:effectLst/>
                          <a:latin typeface="+mn-lt"/>
                          <a:ea typeface="+mn-ea"/>
                          <a:cs typeface="+mn-cs"/>
                        </a:rPr>
                        <a:t>Study on Non-Universal Time</a:t>
                      </a:r>
                      <a:endParaRPr lang="en-GB" sz="1600" dirty="0"/>
                    </a:p>
                  </a:txBody>
                  <a:tcPr marL="121904" marR="121904" marT="60955" marB="60955"/>
                </a:tc>
                <a:tc>
                  <a:txBody>
                    <a:bodyPr/>
                    <a:lstStyle/>
                    <a:p>
                      <a:r>
                        <a:rPr lang="nl-NL" sz="1600" dirty="0"/>
                        <a:t>NICT</a:t>
                      </a:r>
                      <a:endParaRPr lang="en-GB" sz="1600" dirty="0"/>
                    </a:p>
                  </a:txBody>
                  <a:tcPr marL="121904" marR="121904" marT="60955" marB="60955"/>
                </a:tc>
                <a:extLst>
                  <a:ext uri="{0D108BD9-81ED-4DB2-BD59-A6C34878D82A}">
                    <a16:rowId xmlns:a16="http://schemas.microsoft.com/office/drawing/2014/main" val="857162280"/>
                  </a:ext>
                </a:extLst>
              </a:tr>
              <a:tr h="365749">
                <a:tc>
                  <a:txBody>
                    <a:bodyPr/>
                    <a:lstStyle/>
                    <a:p>
                      <a:r>
                        <a:rPr lang="en-US" sz="1800" kern="1200" dirty="0">
                          <a:solidFill>
                            <a:schemeClr val="dk1"/>
                          </a:solidFill>
                          <a:effectLst/>
                          <a:latin typeface="+mn-lt"/>
                          <a:ea typeface="+mn-ea"/>
                          <a:cs typeface="+mn-cs"/>
                        </a:rPr>
                        <a:t>Study </a:t>
                      </a:r>
                      <a:r>
                        <a:rPr lang="en-GB" sz="1800" kern="1200" dirty="0">
                          <a:solidFill>
                            <a:schemeClr val="dk1"/>
                          </a:solidFill>
                          <a:effectLst/>
                          <a:latin typeface="+mn-lt"/>
                          <a:ea typeface="+mn-ea"/>
                          <a:cs typeface="+mn-cs"/>
                        </a:rPr>
                        <a:t>on treating (UE) signalling as a user service</a:t>
                      </a:r>
                      <a:endParaRPr lang="en-GB" sz="1600" dirty="0"/>
                    </a:p>
                  </a:txBody>
                  <a:tcPr marL="121904" marR="121904" marT="60955" marB="60955"/>
                </a:tc>
                <a:tc>
                  <a:txBody>
                    <a:bodyPr/>
                    <a:lstStyle/>
                    <a:p>
                      <a:r>
                        <a:rPr lang="nl-NL" sz="1600" dirty="0"/>
                        <a:t>ITT Bombay</a:t>
                      </a:r>
                      <a:endParaRPr lang="en-GB" sz="1600" dirty="0"/>
                    </a:p>
                  </a:txBody>
                  <a:tcPr marL="121904" marR="121904" marT="60955" marB="60955"/>
                </a:tc>
                <a:extLst>
                  <a:ext uri="{0D108BD9-81ED-4DB2-BD59-A6C34878D82A}">
                    <a16:rowId xmlns:a16="http://schemas.microsoft.com/office/drawing/2014/main" val="1108286208"/>
                  </a:ext>
                </a:extLst>
              </a:tr>
            </a:tbl>
          </a:graphicData>
        </a:graphic>
      </p:graphicFrame>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705CEC36-DD6A-4D1F-A614-9555A875CF14}"/>
              </a:ext>
            </a:extLst>
          </p:cNvPr>
          <p:cNvSpPr>
            <a:spLocks noGrp="1"/>
          </p:cNvSpPr>
          <p:nvPr>
            <p:ph type="title"/>
          </p:nvPr>
        </p:nvSpPr>
        <p:spPr/>
        <p:txBody>
          <a:bodyPr/>
          <a:lstStyle/>
          <a:p>
            <a:r>
              <a:rPr lang="en-GB" altLang="en-US" dirty="0"/>
              <a:t>SA1#97e SIDs – </a:t>
            </a:r>
            <a:r>
              <a:rPr lang="en-US" dirty="0"/>
              <a:t>Initial study proposals</a:t>
            </a:r>
            <a:r>
              <a:rPr lang="en-GB" altLang="en-US" dirty="0"/>
              <a:t> (II)</a:t>
            </a:r>
          </a:p>
        </p:txBody>
      </p:sp>
      <p:graphicFrame>
        <p:nvGraphicFramePr>
          <p:cNvPr id="5" name="Table 5">
            <a:extLst>
              <a:ext uri="{FF2B5EF4-FFF2-40B4-BE49-F238E27FC236}">
                <a16:creationId xmlns:a16="http://schemas.microsoft.com/office/drawing/2014/main" id="{C28FE900-CF49-41C7-ADA3-D6B87F229F1A}"/>
              </a:ext>
            </a:extLst>
          </p:cNvPr>
          <p:cNvGraphicFramePr>
            <a:graphicFrameLocks noGrp="1"/>
          </p:cNvGraphicFramePr>
          <p:nvPr>
            <p:extLst>
              <p:ext uri="{D42A27DB-BD31-4B8C-83A1-F6EECF244321}">
                <p14:modId xmlns:p14="http://schemas.microsoft.com/office/powerpoint/2010/main" val="2287324761"/>
              </p:ext>
            </p:extLst>
          </p:nvPr>
        </p:nvGraphicFramePr>
        <p:xfrm>
          <a:off x="194734" y="1371601"/>
          <a:ext cx="11802533" cy="1950670"/>
        </p:xfrm>
        <a:graphic>
          <a:graphicData uri="http://schemas.openxmlformats.org/drawingml/2006/table">
            <a:tbl>
              <a:tblPr firstRow="1" bandRow="1">
                <a:tableStyleId>{5C22544A-7EE6-4342-B048-85BDC9FD1C3A}</a:tableStyleId>
              </a:tblPr>
              <a:tblGrid>
                <a:gridCol w="7735316">
                  <a:extLst>
                    <a:ext uri="{9D8B030D-6E8A-4147-A177-3AD203B41FA5}">
                      <a16:colId xmlns:a16="http://schemas.microsoft.com/office/drawing/2014/main" val="20000"/>
                    </a:ext>
                  </a:extLst>
                </a:gridCol>
                <a:gridCol w="4067217">
                  <a:extLst>
                    <a:ext uri="{9D8B030D-6E8A-4147-A177-3AD203B41FA5}">
                      <a16:colId xmlns:a16="http://schemas.microsoft.com/office/drawing/2014/main" val="20001"/>
                    </a:ext>
                  </a:extLst>
                </a:gridCol>
              </a:tblGrid>
              <a:tr h="365749">
                <a:tc>
                  <a:txBody>
                    <a:bodyPr/>
                    <a:lstStyle/>
                    <a:p>
                      <a:r>
                        <a:rPr lang="en-GB" sz="1600" dirty="0"/>
                        <a:t>Title</a:t>
                      </a:r>
                    </a:p>
                  </a:txBody>
                  <a:tcPr marL="121904" marR="121904" marT="60955" marB="60955"/>
                </a:tc>
                <a:tc>
                  <a:txBody>
                    <a:bodyPr/>
                    <a:lstStyle/>
                    <a:p>
                      <a:r>
                        <a:rPr lang="en-GB" sz="1600" dirty="0"/>
                        <a:t>Proponent</a:t>
                      </a:r>
                    </a:p>
                  </a:txBody>
                  <a:tcPr marL="121904" marR="121904" marT="60955" marB="60955"/>
                </a:tc>
                <a:extLst>
                  <a:ext uri="{0D108BD9-81ED-4DB2-BD59-A6C34878D82A}">
                    <a16:rowId xmlns:a16="http://schemas.microsoft.com/office/drawing/2014/main" val="10000"/>
                  </a:ext>
                </a:extLst>
              </a:tr>
              <a:tr h="386047">
                <a:tc>
                  <a:txBody>
                    <a:bodyPr/>
                    <a:lstStyle/>
                    <a:p>
                      <a:r>
                        <a:rPr lang="en-GB" sz="1800" kern="1200" dirty="0">
                          <a:solidFill>
                            <a:schemeClr val="dk1"/>
                          </a:solidFill>
                          <a:effectLst/>
                          <a:latin typeface="+mn-lt"/>
                          <a:ea typeface="+mn-ea"/>
                          <a:cs typeface="+mn-cs"/>
                        </a:rPr>
                        <a:t>Study on 5GS-based enhanced Sensing</a:t>
                      </a:r>
                      <a:endParaRPr lang="en-GB" sz="1600" dirty="0"/>
                    </a:p>
                  </a:txBody>
                  <a:tcPr marL="121904" marR="121904" marT="60955" marB="60955"/>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nl-NL" sz="1600" dirty="0"/>
                        <a:t>Xiaomi</a:t>
                      </a:r>
                      <a:endParaRPr lang="en-GB" sz="1600" dirty="0"/>
                    </a:p>
                  </a:txBody>
                  <a:tcPr marL="121904" marR="121904" marT="60955" marB="60955"/>
                </a:tc>
                <a:extLst>
                  <a:ext uri="{0D108BD9-81ED-4DB2-BD59-A6C34878D82A}">
                    <a16:rowId xmlns:a16="http://schemas.microsoft.com/office/drawing/2014/main" val="10001"/>
                  </a:ext>
                </a:extLst>
              </a:tr>
              <a:tr h="36574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nl-NL" sz="1600" b="0" kern="1200" dirty="0">
                          <a:solidFill>
                            <a:schemeClr val="dk1"/>
                          </a:solidFill>
                          <a:effectLst/>
                          <a:latin typeface="+mn-lt"/>
                          <a:ea typeface="+mn-ea"/>
                          <a:cs typeface="+mn-cs"/>
                        </a:rPr>
                        <a:t>Studyt on </a:t>
                      </a:r>
                      <a:r>
                        <a:rPr lang="en-GB" sz="1800" kern="1200" dirty="0">
                          <a:solidFill>
                            <a:schemeClr val="dk1"/>
                          </a:solidFill>
                          <a:effectLst/>
                          <a:latin typeface="+mn-lt"/>
                          <a:ea typeface="+mn-ea"/>
                          <a:cs typeface="+mn-cs"/>
                        </a:rPr>
                        <a:t>enhancing 5G system integrating with satellite </a:t>
                      </a:r>
                      <a:endParaRPr lang="nl-NL" sz="1600" b="0" kern="1200" dirty="0">
                        <a:solidFill>
                          <a:schemeClr val="dk1"/>
                        </a:solidFill>
                        <a:effectLst/>
                        <a:latin typeface="+mn-lt"/>
                        <a:ea typeface="+mn-ea"/>
                        <a:cs typeface="+mn-cs"/>
                      </a:endParaRPr>
                    </a:p>
                  </a:txBody>
                  <a:tcPr marL="121904" marR="121904" marT="60955" marB="60955"/>
                </a:tc>
                <a:tc>
                  <a:txBody>
                    <a:bodyPr/>
                    <a:lstStyle/>
                    <a:p>
                      <a:r>
                        <a:rPr lang="nl-NL" sz="1600" dirty="0"/>
                        <a:t>China Mobile/CATT</a:t>
                      </a:r>
                      <a:endParaRPr lang="en-GB" sz="1600" dirty="0"/>
                    </a:p>
                  </a:txBody>
                  <a:tcPr marL="121904" marR="121904" marT="60955" marB="60955"/>
                </a:tc>
                <a:extLst>
                  <a:ext uri="{0D108BD9-81ED-4DB2-BD59-A6C34878D82A}">
                    <a16:rowId xmlns:a16="http://schemas.microsoft.com/office/drawing/2014/main" val="10002"/>
                  </a:ext>
                </a:extLst>
              </a:tr>
              <a:tr h="389957">
                <a:tc>
                  <a:txBody>
                    <a:bodyPr/>
                    <a:lstStyle/>
                    <a:p>
                      <a:r>
                        <a:rPr lang="en-GB" sz="1800" kern="1200" dirty="0">
                          <a:solidFill>
                            <a:schemeClr val="dk1"/>
                          </a:solidFill>
                          <a:effectLst/>
                          <a:latin typeface="+mn-lt"/>
                          <a:ea typeface="+mn-ea"/>
                          <a:cs typeface="+mn-cs"/>
                        </a:rPr>
                        <a:t>Study on Passive IoT in non-public network</a:t>
                      </a:r>
                      <a:endParaRPr lang="en-GB" sz="1600" dirty="0"/>
                    </a:p>
                  </a:txBody>
                  <a:tcPr marL="121904" marR="121904" marT="60955" marB="60955"/>
                </a:tc>
                <a:tc>
                  <a:txBody>
                    <a:bodyPr/>
                    <a:lstStyle/>
                    <a:p>
                      <a:r>
                        <a:rPr lang="nl-NL" sz="1600" dirty="0"/>
                        <a:t>Alibaba</a:t>
                      </a:r>
                      <a:endParaRPr lang="en-GB" sz="1600" dirty="0"/>
                    </a:p>
                  </a:txBody>
                  <a:tcPr marL="121904" marR="121904" marT="60955" marB="60955"/>
                </a:tc>
                <a:extLst>
                  <a:ext uri="{0D108BD9-81ED-4DB2-BD59-A6C34878D82A}">
                    <a16:rowId xmlns:a16="http://schemas.microsoft.com/office/drawing/2014/main" val="10003"/>
                  </a:ext>
                </a:extLst>
              </a:tr>
              <a:tr h="365749">
                <a:tc>
                  <a:txBody>
                    <a:bodyPr/>
                    <a:lstStyle/>
                    <a:p>
                      <a:r>
                        <a:rPr lang="nl-NL" sz="1600" dirty="0"/>
                        <a:t>Study on </a:t>
                      </a:r>
                      <a:r>
                        <a:rPr lang="en-GB" sz="1800" kern="1200" dirty="0">
                          <a:solidFill>
                            <a:schemeClr val="dk1"/>
                          </a:solidFill>
                          <a:effectLst/>
                          <a:latin typeface="+mn-lt"/>
                          <a:ea typeface="+mn-ea"/>
                          <a:cs typeface="+mn-cs"/>
                        </a:rPr>
                        <a:t>on Passive Internet of Things for 5G Advanced</a:t>
                      </a:r>
                      <a:endParaRPr lang="en-GB" sz="1600" dirty="0"/>
                    </a:p>
                  </a:txBody>
                  <a:tcPr marL="121904" marR="121904" marT="60955" marB="60955"/>
                </a:tc>
                <a:tc>
                  <a:txBody>
                    <a:bodyPr/>
                    <a:lstStyle/>
                    <a:p>
                      <a:r>
                        <a:rPr lang="nl-NL" sz="1600" dirty="0"/>
                        <a:t>KPN</a:t>
                      </a:r>
                      <a:endParaRPr lang="en-GB" sz="1600" dirty="0"/>
                    </a:p>
                  </a:txBody>
                  <a:tcPr marL="121904" marR="121904" marT="60955" marB="60955"/>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91288168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C2986B81-DE9A-4A13-9DD6-B6E95628B887}"/>
              </a:ext>
            </a:extLst>
          </p:cNvPr>
          <p:cNvSpPr/>
          <p:nvPr/>
        </p:nvSpPr>
        <p:spPr>
          <a:xfrm>
            <a:off x="9359965" y="1138437"/>
            <a:ext cx="2757952" cy="34981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0" name="Rectangle 109">
            <a:extLst>
              <a:ext uri="{FF2B5EF4-FFF2-40B4-BE49-F238E27FC236}">
                <a16:creationId xmlns:a16="http://schemas.microsoft.com/office/drawing/2014/main" id="{C89CB784-3653-4C8D-A3D0-1FE1B1BE1AB1}"/>
              </a:ext>
            </a:extLst>
          </p:cNvPr>
          <p:cNvSpPr/>
          <p:nvPr/>
        </p:nvSpPr>
        <p:spPr bwMode="auto">
          <a:xfrm>
            <a:off x="2291355" y="4044618"/>
            <a:ext cx="2709104" cy="1248833"/>
          </a:xfrm>
          <a:prstGeom prst="rect">
            <a:avLst/>
          </a:prstGeom>
          <a:solidFill>
            <a:schemeClr val="bg1">
              <a:lumMod val="85000"/>
              <a:alpha val="54000"/>
            </a:schemeClr>
          </a:solidFill>
          <a:ln w="9525" cap="flat" cmpd="sng" algn="ctr">
            <a:solidFill>
              <a:schemeClr val="tx1"/>
            </a:solidFill>
            <a:prstDash val="solid"/>
            <a:round/>
            <a:headEnd type="none" w="med" len="med"/>
            <a:tailEnd type="none" w="med" len="med"/>
          </a:ln>
          <a:effectLst/>
        </p:spPr>
        <p:txBody>
          <a:bodyPr/>
          <a:lstStyle/>
          <a:p>
            <a:pPr algn="ctr">
              <a:defRPr/>
            </a:pPr>
            <a:r>
              <a:rPr lang="en-GB" altLang="en-US" sz="2400" b="1" dirty="0"/>
              <a:t>SA1 Content def. </a:t>
            </a:r>
            <a:endParaRPr lang="fr-FR" sz="1067" b="1" dirty="0">
              <a:ea typeface="ＭＳ Ｐゴシック" charset="-128"/>
              <a:cs typeface="Arial" pitchFamily="34" charset="0"/>
            </a:endParaRPr>
          </a:p>
        </p:txBody>
      </p:sp>
      <p:cxnSp>
        <p:nvCxnSpPr>
          <p:cNvPr id="159" name="Straight Connector 114">
            <a:extLst>
              <a:ext uri="{FF2B5EF4-FFF2-40B4-BE49-F238E27FC236}">
                <a16:creationId xmlns:a16="http://schemas.microsoft.com/office/drawing/2014/main" id="{7AFC16B5-2D31-4B5D-9F4C-57F81836DDF5}"/>
              </a:ext>
            </a:extLst>
          </p:cNvPr>
          <p:cNvCxnSpPr>
            <a:cxnSpLocks noChangeShapeType="1"/>
          </p:cNvCxnSpPr>
          <p:nvPr/>
        </p:nvCxnSpPr>
        <p:spPr bwMode="auto">
          <a:xfrm>
            <a:off x="9008533" y="3915503"/>
            <a:ext cx="0" cy="2360083"/>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6146" name="Straight Connector 114">
            <a:extLst>
              <a:ext uri="{FF2B5EF4-FFF2-40B4-BE49-F238E27FC236}">
                <a16:creationId xmlns:a16="http://schemas.microsoft.com/office/drawing/2014/main" id="{E00687D2-1BE2-407D-8C7A-38709E908E37}"/>
              </a:ext>
            </a:extLst>
          </p:cNvPr>
          <p:cNvCxnSpPr>
            <a:cxnSpLocks noChangeShapeType="1"/>
          </p:cNvCxnSpPr>
          <p:nvPr/>
        </p:nvCxnSpPr>
        <p:spPr bwMode="auto">
          <a:xfrm>
            <a:off x="3088217" y="1568119"/>
            <a:ext cx="0" cy="4555067"/>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5" name="Rectangle 104">
            <a:extLst>
              <a:ext uri="{FF2B5EF4-FFF2-40B4-BE49-F238E27FC236}">
                <a16:creationId xmlns:a16="http://schemas.microsoft.com/office/drawing/2014/main" id="{3571475F-6F60-401C-B20B-64FA0466DBA6}"/>
              </a:ext>
            </a:extLst>
          </p:cNvPr>
          <p:cNvSpPr/>
          <p:nvPr/>
        </p:nvSpPr>
        <p:spPr bwMode="auto">
          <a:xfrm>
            <a:off x="2595594" y="4105433"/>
            <a:ext cx="2149493" cy="279420"/>
          </a:xfrm>
          <a:prstGeom prst="rect">
            <a:avLst/>
          </a:prstGeom>
          <a:solidFill>
            <a:schemeClr val="bg1">
              <a:lumMod val="85000"/>
            </a:schemeClr>
          </a:solidFill>
          <a:ln w="9525" cap="flat" cmpd="sng" algn="ctr">
            <a:noFill/>
            <a:prstDash val="solid"/>
            <a:round/>
            <a:headEnd type="none" w="med" len="med"/>
            <a:tailEnd type="none" w="med" len="med"/>
          </a:ln>
          <a:effectLst/>
        </p:spPr>
        <p:txBody>
          <a:bodyPr/>
          <a:lstStyle/>
          <a:p>
            <a:pPr algn="ctr">
              <a:defRPr/>
            </a:pPr>
            <a:endParaRPr lang="fr-FR" sz="1067" b="1" dirty="0">
              <a:ea typeface="ＭＳ Ｐゴシック" charset="-128"/>
              <a:cs typeface="Arial" pitchFamily="34" charset="0"/>
            </a:endParaRPr>
          </a:p>
        </p:txBody>
      </p:sp>
      <p:sp>
        <p:nvSpPr>
          <p:cNvPr id="22" name="Rectangle 21">
            <a:extLst>
              <a:ext uri="{FF2B5EF4-FFF2-40B4-BE49-F238E27FC236}">
                <a16:creationId xmlns:a16="http://schemas.microsoft.com/office/drawing/2014/main" id="{B468AC58-CB79-4176-95F6-00472EE6F367}"/>
              </a:ext>
            </a:extLst>
          </p:cNvPr>
          <p:cNvSpPr/>
          <p:nvPr/>
        </p:nvSpPr>
        <p:spPr bwMode="auto">
          <a:xfrm>
            <a:off x="6726767" y="1530020"/>
            <a:ext cx="3706284" cy="268817"/>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ea typeface="ＭＳ Ｐゴシック" charset="-128"/>
              <a:cs typeface="Arial" pitchFamily="34" charset="0"/>
            </a:endParaRPr>
          </a:p>
        </p:txBody>
      </p:sp>
      <p:cxnSp>
        <p:nvCxnSpPr>
          <p:cNvPr id="6149" name="Straight Connector 70">
            <a:extLst>
              <a:ext uri="{FF2B5EF4-FFF2-40B4-BE49-F238E27FC236}">
                <a16:creationId xmlns:a16="http://schemas.microsoft.com/office/drawing/2014/main" id="{0CFF3285-9BDB-4C4C-9DC9-8329AF247AD1}"/>
              </a:ext>
            </a:extLst>
          </p:cNvPr>
          <p:cNvCxnSpPr>
            <a:cxnSpLocks noChangeShapeType="1"/>
          </p:cNvCxnSpPr>
          <p:nvPr/>
        </p:nvCxnSpPr>
        <p:spPr bwMode="auto">
          <a:xfrm flipV="1">
            <a:off x="7641167" y="1521553"/>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50" name="TextBox 71">
            <a:extLst>
              <a:ext uri="{FF2B5EF4-FFF2-40B4-BE49-F238E27FC236}">
                <a16:creationId xmlns:a16="http://schemas.microsoft.com/office/drawing/2014/main" id="{7D76DA8F-2041-41B8-B1BC-21271EBC0A1F}"/>
              </a:ext>
            </a:extLst>
          </p:cNvPr>
          <p:cNvSpPr txBox="1">
            <a:spLocks noChangeArrowheads="1"/>
          </p:cNvSpPr>
          <p:nvPr/>
        </p:nvSpPr>
        <p:spPr bwMode="auto">
          <a:xfrm>
            <a:off x="7276273" y="1513086"/>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99</a:t>
            </a:r>
            <a:endParaRPr lang="en-GB" altLang="en-US" sz="1333" b="1">
              <a:solidFill>
                <a:srgbClr val="FF0000"/>
              </a:solidFill>
              <a:latin typeface="Arial" panose="020B0604020202020204" pitchFamily="34" charset="0"/>
            </a:endParaRPr>
          </a:p>
        </p:txBody>
      </p:sp>
      <p:cxnSp>
        <p:nvCxnSpPr>
          <p:cNvPr id="6151" name="Straight Connector 72">
            <a:extLst>
              <a:ext uri="{FF2B5EF4-FFF2-40B4-BE49-F238E27FC236}">
                <a16:creationId xmlns:a16="http://schemas.microsoft.com/office/drawing/2014/main" id="{D4F33419-5609-4D3D-B5ED-B28F1EED8C5A}"/>
              </a:ext>
            </a:extLst>
          </p:cNvPr>
          <p:cNvCxnSpPr>
            <a:cxnSpLocks noChangeShapeType="1"/>
          </p:cNvCxnSpPr>
          <p:nvPr/>
        </p:nvCxnSpPr>
        <p:spPr bwMode="auto">
          <a:xfrm flipV="1">
            <a:off x="8576734" y="1521553"/>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52" name="TextBox 73">
            <a:extLst>
              <a:ext uri="{FF2B5EF4-FFF2-40B4-BE49-F238E27FC236}">
                <a16:creationId xmlns:a16="http://schemas.microsoft.com/office/drawing/2014/main" id="{A52681F5-8402-45BE-B91D-D9E3E139F371}"/>
              </a:ext>
            </a:extLst>
          </p:cNvPr>
          <p:cNvSpPr txBox="1">
            <a:spLocks noChangeArrowheads="1"/>
          </p:cNvSpPr>
          <p:nvPr/>
        </p:nvSpPr>
        <p:spPr bwMode="auto">
          <a:xfrm>
            <a:off x="8108364" y="1500386"/>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100</a:t>
            </a:r>
            <a:endParaRPr lang="en-GB" altLang="en-US" sz="1333" b="1">
              <a:solidFill>
                <a:srgbClr val="FF0000"/>
              </a:solidFill>
              <a:latin typeface="Arial" panose="020B0604020202020204" pitchFamily="34" charset="0"/>
            </a:endParaRPr>
          </a:p>
        </p:txBody>
      </p:sp>
      <p:cxnSp>
        <p:nvCxnSpPr>
          <p:cNvPr id="6153" name="Straight Connector 74">
            <a:extLst>
              <a:ext uri="{FF2B5EF4-FFF2-40B4-BE49-F238E27FC236}">
                <a16:creationId xmlns:a16="http://schemas.microsoft.com/office/drawing/2014/main" id="{0D8327DA-0F07-4BD4-AB90-70D808BDFE20}"/>
              </a:ext>
            </a:extLst>
          </p:cNvPr>
          <p:cNvCxnSpPr>
            <a:cxnSpLocks noChangeShapeType="1"/>
          </p:cNvCxnSpPr>
          <p:nvPr/>
        </p:nvCxnSpPr>
        <p:spPr bwMode="auto">
          <a:xfrm flipV="1">
            <a:off x="9505951" y="1521553"/>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54" name="TextBox 75">
            <a:extLst>
              <a:ext uri="{FF2B5EF4-FFF2-40B4-BE49-F238E27FC236}">
                <a16:creationId xmlns:a16="http://schemas.microsoft.com/office/drawing/2014/main" id="{DEC17E2A-FD58-4860-A0B2-D006A159D96C}"/>
              </a:ext>
            </a:extLst>
          </p:cNvPr>
          <p:cNvSpPr txBox="1">
            <a:spLocks noChangeArrowheads="1"/>
          </p:cNvSpPr>
          <p:nvPr/>
        </p:nvSpPr>
        <p:spPr bwMode="auto">
          <a:xfrm>
            <a:off x="9050280" y="15046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101</a:t>
            </a:r>
            <a:endParaRPr lang="en-GB" altLang="en-US" sz="1333" b="1">
              <a:solidFill>
                <a:srgbClr val="FF0000"/>
              </a:solidFill>
              <a:latin typeface="Arial" panose="020B0604020202020204" pitchFamily="34" charset="0"/>
            </a:endParaRPr>
          </a:p>
        </p:txBody>
      </p:sp>
      <p:sp>
        <p:nvSpPr>
          <p:cNvPr id="6155" name="TextBox 77">
            <a:extLst>
              <a:ext uri="{FF2B5EF4-FFF2-40B4-BE49-F238E27FC236}">
                <a16:creationId xmlns:a16="http://schemas.microsoft.com/office/drawing/2014/main" id="{97837A38-3AA9-4DB5-93CE-C20DB38767C4}"/>
              </a:ext>
            </a:extLst>
          </p:cNvPr>
          <p:cNvSpPr txBox="1">
            <a:spLocks noChangeArrowheads="1"/>
          </p:cNvSpPr>
          <p:nvPr/>
        </p:nvSpPr>
        <p:spPr bwMode="auto">
          <a:xfrm>
            <a:off x="9910705" y="15046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102</a:t>
            </a:r>
            <a:endParaRPr lang="en-GB" altLang="en-US" sz="1333" b="1">
              <a:solidFill>
                <a:srgbClr val="FF0000"/>
              </a:solidFill>
              <a:latin typeface="Arial" panose="020B0604020202020204" pitchFamily="34" charset="0"/>
            </a:endParaRPr>
          </a:p>
        </p:txBody>
      </p:sp>
      <p:sp>
        <p:nvSpPr>
          <p:cNvPr id="31" name="Rectangle 30">
            <a:extLst>
              <a:ext uri="{FF2B5EF4-FFF2-40B4-BE49-F238E27FC236}">
                <a16:creationId xmlns:a16="http://schemas.microsoft.com/office/drawing/2014/main" id="{1E3DFF41-1D5C-4E2D-9F55-2D3F677490BF}"/>
              </a:ext>
            </a:extLst>
          </p:cNvPr>
          <p:cNvSpPr/>
          <p:nvPr/>
        </p:nvSpPr>
        <p:spPr bwMode="auto">
          <a:xfrm>
            <a:off x="46567" y="1525787"/>
            <a:ext cx="3441700" cy="268817"/>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ea typeface="ＭＳ Ｐゴシック" charset="-128"/>
              <a:cs typeface="Arial" pitchFamily="34" charset="0"/>
            </a:endParaRPr>
          </a:p>
        </p:txBody>
      </p:sp>
      <p:cxnSp>
        <p:nvCxnSpPr>
          <p:cNvPr id="6157" name="Straight Connector 81">
            <a:extLst>
              <a:ext uri="{FF2B5EF4-FFF2-40B4-BE49-F238E27FC236}">
                <a16:creationId xmlns:a16="http://schemas.microsoft.com/office/drawing/2014/main" id="{E5045667-F25D-4C5D-ADA9-DC443D64062D}"/>
              </a:ext>
            </a:extLst>
          </p:cNvPr>
          <p:cNvCxnSpPr>
            <a:cxnSpLocks noChangeShapeType="1"/>
          </p:cNvCxnSpPr>
          <p:nvPr/>
        </p:nvCxnSpPr>
        <p:spPr bwMode="auto">
          <a:xfrm flipV="1">
            <a:off x="391585" y="1525786"/>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58" name="TextBox 82">
            <a:extLst>
              <a:ext uri="{FF2B5EF4-FFF2-40B4-BE49-F238E27FC236}">
                <a16:creationId xmlns:a16="http://schemas.microsoft.com/office/drawing/2014/main" id="{FF86C186-7BDA-4C04-9DC8-8200D9762B03}"/>
              </a:ext>
            </a:extLst>
          </p:cNvPr>
          <p:cNvSpPr txBox="1">
            <a:spLocks noChangeArrowheads="1"/>
          </p:cNvSpPr>
          <p:nvPr/>
        </p:nvSpPr>
        <p:spPr bwMode="auto">
          <a:xfrm>
            <a:off x="41506" y="1525786"/>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91</a:t>
            </a:r>
            <a:endParaRPr lang="en-GB" altLang="en-US" sz="1333" b="1">
              <a:solidFill>
                <a:srgbClr val="FF0000"/>
              </a:solidFill>
              <a:latin typeface="Arial" panose="020B0604020202020204" pitchFamily="34" charset="0"/>
            </a:endParaRPr>
          </a:p>
        </p:txBody>
      </p:sp>
      <p:cxnSp>
        <p:nvCxnSpPr>
          <p:cNvPr id="6159" name="Straight Connector 83">
            <a:extLst>
              <a:ext uri="{FF2B5EF4-FFF2-40B4-BE49-F238E27FC236}">
                <a16:creationId xmlns:a16="http://schemas.microsoft.com/office/drawing/2014/main" id="{7D868F16-BCBA-40B9-9ECA-6EA11C0F8307}"/>
              </a:ext>
            </a:extLst>
          </p:cNvPr>
          <p:cNvCxnSpPr>
            <a:cxnSpLocks noChangeShapeType="1"/>
          </p:cNvCxnSpPr>
          <p:nvPr/>
        </p:nvCxnSpPr>
        <p:spPr bwMode="auto">
          <a:xfrm flipV="1">
            <a:off x="1327151" y="1525786"/>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60" name="TextBox 84">
            <a:extLst>
              <a:ext uri="{FF2B5EF4-FFF2-40B4-BE49-F238E27FC236}">
                <a16:creationId xmlns:a16="http://schemas.microsoft.com/office/drawing/2014/main" id="{E25925F4-469F-4774-95BD-99B966B61157}"/>
              </a:ext>
            </a:extLst>
          </p:cNvPr>
          <p:cNvSpPr txBox="1">
            <a:spLocks noChangeArrowheads="1"/>
          </p:cNvSpPr>
          <p:nvPr/>
        </p:nvSpPr>
        <p:spPr bwMode="auto">
          <a:xfrm>
            <a:off x="976014" y="1525786"/>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92</a:t>
            </a:r>
            <a:endParaRPr lang="en-GB" altLang="en-US" sz="1333" b="1">
              <a:solidFill>
                <a:srgbClr val="FF0000"/>
              </a:solidFill>
              <a:latin typeface="Arial" panose="020B0604020202020204" pitchFamily="34" charset="0"/>
            </a:endParaRPr>
          </a:p>
        </p:txBody>
      </p:sp>
      <p:cxnSp>
        <p:nvCxnSpPr>
          <p:cNvPr id="6161" name="Straight Connector 85">
            <a:extLst>
              <a:ext uri="{FF2B5EF4-FFF2-40B4-BE49-F238E27FC236}">
                <a16:creationId xmlns:a16="http://schemas.microsoft.com/office/drawing/2014/main" id="{A2421AA1-1C6B-467A-909B-7834CCCD7B83}"/>
              </a:ext>
            </a:extLst>
          </p:cNvPr>
          <p:cNvCxnSpPr>
            <a:cxnSpLocks noChangeShapeType="1"/>
          </p:cNvCxnSpPr>
          <p:nvPr/>
        </p:nvCxnSpPr>
        <p:spPr bwMode="auto">
          <a:xfrm flipV="1">
            <a:off x="2254251" y="1525786"/>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62" name="TextBox 86">
            <a:extLst>
              <a:ext uri="{FF2B5EF4-FFF2-40B4-BE49-F238E27FC236}">
                <a16:creationId xmlns:a16="http://schemas.microsoft.com/office/drawing/2014/main" id="{C4EC9C09-58A0-43C2-80D6-A1D3064202FA}"/>
              </a:ext>
            </a:extLst>
          </p:cNvPr>
          <p:cNvSpPr txBox="1">
            <a:spLocks noChangeArrowheads="1"/>
          </p:cNvSpPr>
          <p:nvPr/>
        </p:nvSpPr>
        <p:spPr bwMode="auto">
          <a:xfrm>
            <a:off x="1905230" y="1525786"/>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dirty="0">
                <a:solidFill>
                  <a:srgbClr val="FF0000"/>
                </a:solidFill>
                <a:latin typeface="Arial" panose="020B0604020202020204" pitchFamily="34" charset="0"/>
              </a:rPr>
              <a:t>93</a:t>
            </a:r>
            <a:endParaRPr lang="en-GB" altLang="en-US" sz="1333" b="1" dirty="0">
              <a:solidFill>
                <a:srgbClr val="FF0000"/>
              </a:solidFill>
              <a:latin typeface="Arial" panose="020B0604020202020204" pitchFamily="34" charset="0"/>
            </a:endParaRPr>
          </a:p>
        </p:txBody>
      </p:sp>
      <p:cxnSp>
        <p:nvCxnSpPr>
          <p:cNvPr id="6163" name="Straight Connector 87">
            <a:extLst>
              <a:ext uri="{FF2B5EF4-FFF2-40B4-BE49-F238E27FC236}">
                <a16:creationId xmlns:a16="http://schemas.microsoft.com/office/drawing/2014/main" id="{D46461FF-6626-4191-86AA-55529A1F5248}"/>
              </a:ext>
            </a:extLst>
          </p:cNvPr>
          <p:cNvCxnSpPr>
            <a:cxnSpLocks noChangeShapeType="1"/>
          </p:cNvCxnSpPr>
          <p:nvPr/>
        </p:nvCxnSpPr>
        <p:spPr bwMode="auto">
          <a:xfrm flipV="1">
            <a:off x="3090334" y="1525786"/>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64" name="TextBox 88">
            <a:extLst>
              <a:ext uri="{FF2B5EF4-FFF2-40B4-BE49-F238E27FC236}">
                <a16:creationId xmlns:a16="http://schemas.microsoft.com/office/drawing/2014/main" id="{A34EE0EA-B5A6-4742-A9D8-CFD5C1C015CA}"/>
              </a:ext>
            </a:extLst>
          </p:cNvPr>
          <p:cNvSpPr txBox="1">
            <a:spLocks noChangeArrowheads="1"/>
          </p:cNvSpPr>
          <p:nvPr/>
        </p:nvSpPr>
        <p:spPr bwMode="auto">
          <a:xfrm>
            <a:off x="2741314" y="1525786"/>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94</a:t>
            </a:r>
            <a:endParaRPr lang="en-GB" altLang="en-US" sz="1333" b="1">
              <a:solidFill>
                <a:srgbClr val="FF0000"/>
              </a:solidFill>
              <a:latin typeface="Arial" panose="020B0604020202020204" pitchFamily="34" charset="0"/>
            </a:endParaRPr>
          </a:p>
        </p:txBody>
      </p:sp>
      <p:sp>
        <p:nvSpPr>
          <p:cNvPr id="46" name="TextBox 45">
            <a:extLst>
              <a:ext uri="{FF2B5EF4-FFF2-40B4-BE49-F238E27FC236}">
                <a16:creationId xmlns:a16="http://schemas.microsoft.com/office/drawing/2014/main" id="{78210063-46F6-4609-BF7E-31D997BF72CF}"/>
              </a:ext>
            </a:extLst>
          </p:cNvPr>
          <p:cNvSpPr txBox="1"/>
          <p:nvPr/>
        </p:nvSpPr>
        <p:spPr>
          <a:xfrm>
            <a:off x="4548718" y="1149019"/>
            <a:ext cx="994833" cy="420564"/>
          </a:xfrm>
          <a:prstGeom prst="rect">
            <a:avLst/>
          </a:prstGeom>
          <a:noFill/>
        </p:spPr>
        <p:txBody>
          <a:bodyPr>
            <a:spAutoFit/>
          </a:bodyPr>
          <a:lstStyle/>
          <a:p>
            <a:pPr algn="ctr">
              <a:defRPr/>
            </a:pPr>
            <a:r>
              <a:rPr lang="en-GB" sz="2133" b="1" dirty="0">
                <a:ea typeface="ＭＳ Ｐゴシック" charset="-128"/>
                <a:cs typeface="Arial" pitchFamily="34" charset="0"/>
              </a:rPr>
              <a:t>2022</a:t>
            </a:r>
            <a:endParaRPr lang="en-GB" sz="1400" b="1" dirty="0">
              <a:ea typeface="ＭＳ Ｐゴシック" charset="-128"/>
              <a:cs typeface="Arial" pitchFamily="34" charset="0"/>
            </a:endParaRPr>
          </a:p>
        </p:txBody>
      </p:sp>
      <p:sp>
        <p:nvSpPr>
          <p:cNvPr id="69" name="Rectangle 68">
            <a:extLst>
              <a:ext uri="{FF2B5EF4-FFF2-40B4-BE49-F238E27FC236}">
                <a16:creationId xmlns:a16="http://schemas.microsoft.com/office/drawing/2014/main" id="{F9F5ACA3-CA37-475A-9B06-082933C6A36E}"/>
              </a:ext>
            </a:extLst>
          </p:cNvPr>
          <p:cNvSpPr/>
          <p:nvPr/>
        </p:nvSpPr>
        <p:spPr bwMode="auto">
          <a:xfrm>
            <a:off x="3094567" y="1523670"/>
            <a:ext cx="3666067" cy="268816"/>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ea typeface="ＭＳ Ｐゴシック" charset="-128"/>
              <a:cs typeface="Arial" pitchFamily="34" charset="0"/>
            </a:endParaRPr>
          </a:p>
        </p:txBody>
      </p:sp>
      <p:cxnSp>
        <p:nvCxnSpPr>
          <p:cNvPr id="6167" name="Straight Connector 48">
            <a:extLst>
              <a:ext uri="{FF2B5EF4-FFF2-40B4-BE49-F238E27FC236}">
                <a16:creationId xmlns:a16="http://schemas.microsoft.com/office/drawing/2014/main" id="{90190A97-DAC5-4BC8-8B92-B2A099B8CAFB}"/>
              </a:ext>
            </a:extLst>
          </p:cNvPr>
          <p:cNvCxnSpPr>
            <a:cxnSpLocks noChangeShapeType="1"/>
          </p:cNvCxnSpPr>
          <p:nvPr/>
        </p:nvCxnSpPr>
        <p:spPr bwMode="auto">
          <a:xfrm flipV="1">
            <a:off x="4015318" y="1523670"/>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68" name="TextBox 61">
            <a:extLst>
              <a:ext uri="{FF2B5EF4-FFF2-40B4-BE49-F238E27FC236}">
                <a16:creationId xmlns:a16="http://schemas.microsoft.com/office/drawing/2014/main" id="{F5CE9AAA-FC2B-493E-9A72-E8C471EE0B6F}"/>
              </a:ext>
            </a:extLst>
          </p:cNvPr>
          <p:cNvSpPr txBox="1">
            <a:spLocks noChangeArrowheads="1"/>
          </p:cNvSpPr>
          <p:nvPr/>
        </p:nvSpPr>
        <p:spPr bwMode="auto">
          <a:xfrm>
            <a:off x="3666297" y="1523670"/>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95</a:t>
            </a:r>
            <a:endParaRPr lang="en-GB" altLang="en-US" sz="1333" b="1">
              <a:solidFill>
                <a:srgbClr val="FF0000"/>
              </a:solidFill>
              <a:latin typeface="Arial" panose="020B0604020202020204" pitchFamily="34" charset="0"/>
            </a:endParaRPr>
          </a:p>
        </p:txBody>
      </p:sp>
      <p:cxnSp>
        <p:nvCxnSpPr>
          <p:cNvPr id="6169" name="Straight Connector 62">
            <a:extLst>
              <a:ext uri="{FF2B5EF4-FFF2-40B4-BE49-F238E27FC236}">
                <a16:creationId xmlns:a16="http://schemas.microsoft.com/office/drawing/2014/main" id="{80D3179A-E861-43D6-956E-751A4ACEC337}"/>
              </a:ext>
            </a:extLst>
          </p:cNvPr>
          <p:cNvCxnSpPr>
            <a:cxnSpLocks noChangeShapeType="1"/>
          </p:cNvCxnSpPr>
          <p:nvPr/>
        </p:nvCxnSpPr>
        <p:spPr bwMode="auto">
          <a:xfrm flipV="1">
            <a:off x="4950885" y="1523670"/>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70" name="TextBox 63">
            <a:extLst>
              <a:ext uri="{FF2B5EF4-FFF2-40B4-BE49-F238E27FC236}">
                <a16:creationId xmlns:a16="http://schemas.microsoft.com/office/drawing/2014/main" id="{CE275F22-6709-4157-9551-411C4886080A}"/>
              </a:ext>
            </a:extLst>
          </p:cNvPr>
          <p:cNvSpPr txBox="1">
            <a:spLocks noChangeArrowheads="1"/>
          </p:cNvSpPr>
          <p:nvPr/>
        </p:nvSpPr>
        <p:spPr bwMode="auto">
          <a:xfrm>
            <a:off x="4601863" y="1523670"/>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96</a:t>
            </a:r>
            <a:endParaRPr lang="en-GB" altLang="en-US" sz="1333" b="1">
              <a:solidFill>
                <a:srgbClr val="FF0000"/>
              </a:solidFill>
              <a:latin typeface="Arial" panose="020B0604020202020204" pitchFamily="34" charset="0"/>
            </a:endParaRPr>
          </a:p>
        </p:txBody>
      </p:sp>
      <p:cxnSp>
        <p:nvCxnSpPr>
          <p:cNvPr id="6171" name="Straight Connector 64">
            <a:extLst>
              <a:ext uri="{FF2B5EF4-FFF2-40B4-BE49-F238E27FC236}">
                <a16:creationId xmlns:a16="http://schemas.microsoft.com/office/drawing/2014/main" id="{798D3564-BED3-467E-8EFC-4C742D3932F9}"/>
              </a:ext>
            </a:extLst>
          </p:cNvPr>
          <p:cNvCxnSpPr>
            <a:cxnSpLocks noChangeShapeType="1"/>
          </p:cNvCxnSpPr>
          <p:nvPr/>
        </p:nvCxnSpPr>
        <p:spPr bwMode="auto">
          <a:xfrm flipV="1">
            <a:off x="5880100" y="1523670"/>
            <a:ext cx="10584"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72" name="TextBox 65">
            <a:extLst>
              <a:ext uri="{FF2B5EF4-FFF2-40B4-BE49-F238E27FC236}">
                <a16:creationId xmlns:a16="http://schemas.microsoft.com/office/drawing/2014/main" id="{EE050651-18BC-4386-AA7D-4908FD1BAFD5}"/>
              </a:ext>
            </a:extLst>
          </p:cNvPr>
          <p:cNvSpPr txBox="1">
            <a:spLocks noChangeArrowheads="1"/>
          </p:cNvSpPr>
          <p:nvPr/>
        </p:nvSpPr>
        <p:spPr bwMode="auto">
          <a:xfrm>
            <a:off x="5528963" y="1523670"/>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97</a:t>
            </a:r>
            <a:endParaRPr lang="en-GB" altLang="en-US" sz="1333" b="1">
              <a:solidFill>
                <a:srgbClr val="FF0000"/>
              </a:solidFill>
              <a:latin typeface="Arial" panose="020B0604020202020204" pitchFamily="34" charset="0"/>
            </a:endParaRPr>
          </a:p>
        </p:txBody>
      </p:sp>
      <p:cxnSp>
        <p:nvCxnSpPr>
          <p:cNvPr id="6173" name="Straight Connector 66">
            <a:extLst>
              <a:ext uri="{FF2B5EF4-FFF2-40B4-BE49-F238E27FC236}">
                <a16:creationId xmlns:a16="http://schemas.microsoft.com/office/drawing/2014/main" id="{D81ADF61-9F06-4790-A358-A092BA9C24CC}"/>
              </a:ext>
            </a:extLst>
          </p:cNvPr>
          <p:cNvCxnSpPr>
            <a:cxnSpLocks noChangeShapeType="1"/>
          </p:cNvCxnSpPr>
          <p:nvPr/>
        </p:nvCxnSpPr>
        <p:spPr bwMode="auto">
          <a:xfrm flipV="1">
            <a:off x="6714067" y="1523670"/>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74" name="TextBox 67">
            <a:extLst>
              <a:ext uri="{FF2B5EF4-FFF2-40B4-BE49-F238E27FC236}">
                <a16:creationId xmlns:a16="http://schemas.microsoft.com/office/drawing/2014/main" id="{FFFAFAA0-4069-4E65-82BF-6209D851CD9A}"/>
              </a:ext>
            </a:extLst>
          </p:cNvPr>
          <p:cNvSpPr txBox="1">
            <a:spLocks noChangeArrowheads="1"/>
          </p:cNvSpPr>
          <p:nvPr/>
        </p:nvSpPr>
        <p:spPr bwMode="auto">
          <a:xfrm>
            <a:off x="6365047" y="1523670"/>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98</a:t>
            </a:r>
            <a:endParaRPr lang="en-GB" altLang="en-US" sz="1333" b="1">
              <a:solidFill>
                <a:srgbClr val="FF0000"/>
              </a:solidFill>
              <a:latin typeface="Arial" panose="020B0604020202020204" pitchFamily="34" charset="0"/>
            </a:endParaRPr>
          </a:p>
        </p:txBody>
      </p:sp>
      <p:sp>
        <p:nvSpPr>
          <p:cNvPr id="78" name="TextBox 77">
            <a:extLst>
              <a:ext uri="{FF2B5EF4-FFF2-40B4-BE49-F238E27FC236}">
                <a16:creationId xmlns:a16="http://schemas.microsoft.com/office/drawing/2014/main" id="{2F2DC2A7-343D-4114-9C84-155B5FE89E9A}"/>
              </a:ext>
            </a:extLst>
          </p:cNvPr>
          <p:cNvSpPr txBox="1"/>
          <p:nvPr/>
        </p:nvSpPr>
        <p:spPr>
          <a:xfrm>
            <a:off x="1035051" y="1151136"/>
            <a:ext cx="996949" cy="420564"/>
          </a:xfrm>
          <a:prstGeom prst="rect">
            <a:avLst/>
          </a:prstGeom>
          <a:noFill/>
        </p:spPr>
        <p:txBody>
          <a:bodyPr>
            <a:spAutoFit/>
          </a:bodyPr>
          <a:lstStyle/>
          <a:p>
            <a:pPr algn="ctr">
              <a:defRPr/>
            </a:pPr>
            <a:r>
              <a:rPr lang="en-GB" sz="2133" b="1" dirty="0">
                <a:ea typeface="ＭＳ Ｐゴシック" charset="-128"/>
                <a:cs typeface="Arial" pitchFamily="34" charset="0"/>
              </a:rPr>
              <a:t>2021</a:t>
            </a:r>
            <a:endParaRPr lang="en-GB" sz="1400" b="1" dirty="0">
              <a:ea typeface="ＭＳ Ｐゴシック" charset="-128"/>
              <a:cs typeface="Arial" pitchFamily="34" charset="0"/>
            </a:endParaRPr>
          </a:p>
        </p:txBody>
      </p:sp>
      <p:sp>
        <p:nvSpPr>
          <p:cNvPr id="6176" name="TextBox 116">
            <a:extLst>
              <a:ext uri="{FF2B5EF4-FFF2-40B4-BE49-F238E27FC236}">
                <a16:creationId xmlns:a16="http://schemas.microsoft.com/office/drawing/2014/main" id="{4BA74E54-2AE7-4B15-A660-71FC98ED377E}"/>
              </a:ext>
            </a:extLst>
          </p:cNvPr>
          <p:cNvSpPr txBox="1">
            <a:spLocks noChangeArrowheads="1"/>
          </p:cNvSpPr>
          <p:nvPr/>
        </p:nvSpPr>
        <p:spPr bwMode="auto">
          <a:xfrm>
            <a:off x="152200" y="1174419"/>
            <a:ext cx="7200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TSG#</a:t>
            </a:r>
            <a:endParaRPr lang="en-GB" altLang="en-US" sz="1333" b="1">
              <a:solidFill>
                <a:srgbClr val="FF0000"/>
              </a:solidFill>
              <a:latin typeface="Arial" panose="020B0604020202020204" pitchFamily="34" charset="0"/>
            </a:endParaRPr>
          </a:p>
        </p:txBody>
      </p:sp>
      <p:sp>
        <p:nvSpPr>
          <p:cNvPr id="6177" name="TextBox 112">
            <a:extLst>
              <a:ext uri="{FF2B5EF4-FFF2-40B4-BE49-F238E27FC236}">
                <a16:creationId xmlns:a16="http://schemas.microsoft.com/office/drawing/2014/main" id="{D8E9689A-11A8-4DEF-998D-09805BC27B5F}"/>
              </a:ext>
            </a:extLst>
          </p:cNvPr>
          <p:cNvSpPr txBox="1">
            <a:spLocks noChangeArrowheads="1"/>
          </p:cNvSpPr>
          <p:nvPr/>
        </p:nvSpPr>
        <p:spPr bwMode="auto">
          <a:xfrm>
            <a:off x="9479690" y="1877152"/>
            <a:ext cx="156805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133" i="1" dirty="0">
                <a:solidFill>
                  <a:srgbClr val="00B050"/>
                </a:solidFill>
                <a:latin typeface="Arial" panose="020B0604020202020204" pitchFamily="34" charset="0"/>
              </a:rPr>
              <a:t>Release 18</a:t>
            </a:r>
            <a:endParaRPr lang="en-GB" altLang="en-US" sz="1867" i="1" dirty="0">
              <a:solidFill>
                <a:srgbClr val="00B050"/>
              </a:solidFill>
              <a:latin typeface="Arial" panose="020B0604020202020204" pitchFamily="34" charset="0"/>
            </a:endParaRPr>
          </a:p>
        </p:txBody>
      </p:sp>
      <p:sp>
        <p:nvSpPr>
          <p:cNvPr id="80" name="Rectangle 79">
            <a:extLst>
              <a:ext uri="{FF2B5EF4-FFF2-40B4-BE49-F238E27FC236}">
                <a16:creationId xmlns:a16="http://schemas.microsoft.com/office/drawing/2014/main" id="{DD2FC0C0-E8B5-4A48-A429-EB87AFDE2D65}"/>
              </a:ext>
            </a:extLst>
          </p:cNvPr>
          <p:cNvSpPr/>
          <p:nvPr/>
        </p:nvSpPr>
        <p:spPr bwMode="auto">
          <a:xfrm>
            <a:off x="10416117" y="1532136"/>
            <a:ext cx="1701800" cy="268816"/>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ea typeface="ＭＳ Ｐゴシック" charset="-128"/>
              <a:cs typeface="Arial" pitchFamily="34" charset="0"/>
            </a:endParaRPr>
          </a:p>
        </p:txBody>
      </p:sp>
      <p:cxnSp>
        <p:nvCxnSpPr>
          <p:cNvPr id="6179" name="Straight Connector 48">
            <a:extLst>
              <a:ext uri="{FF2B5EF4-FFF2-40B4-BE49-F238E27FC236}">
                <a16:creationId xmlns:a16="http://schemas.microsoft.com/office/drawing/2014/main" id="{ACC8490D-03DE-4F30-9113-9C1D3A601E4B}"/>
              </a:ext>
            </a:extLst>
          </p:cNvPr>
          <p:cNvCxnSpPr>
            <a:cxnSpLocks noChangeShapeType="1"/>
          </p:cNvCxnSpPr>
          <p:nvPr/>
        </p:nvCxnSpPr>
        <p:spPr bwMode="auto">
          <a:xfrm flipV="1">
            <a:off x="11137901" y="1487686"/>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80" name="TextBox 61">
            <a:extLst>
              <a:ext uri="{FF2B5EF4-FFF2-40B4-BE49-F238E27FC236}">
                <a16:creationId xmlns:a16="http://schemas.microsoft.com/office/drawing/2014/main" id="{E89A5F2D-7176-410A-AA16-FE02892346D5}"/>
              </a:ext>
            </a:extLst>
          </p:cNvPr>
          <p:cNvSpPr txBox="1">
            <a:spLocks noChangeArrowheads="1"/>
          </p:cNvSpPr>
          <p:nvPr/>
        </p:nvSpPr>
        <p:spPr bwMode="auto">
          <a:xfrm>
            <a:off x="10662123" y="1510970"/>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103</a:t>
            </a:r>
            <a:endParaRPr lang="en-GB" altLang="en-US" sz="1333" b="1">
              <a:solidFill>
                <a:srgbClr val="FF0000"/>
              </a:solidFill>
              <a:latin typeface="Arial" panose="020B0604020202020204" pitchFamily="34" charset="0"/>
            </a:endParaRPr>
          </a:p>
        </p:txBody>
      </p:sp>
      <p:sp>
        <p:nvSpPr>
          <p:cNvPr id="86" name="TextBox 85">
            <a:extLst>
              <a:ext uri="{FF2B5EF4-FFF2-40B4-BE49-F238E27FC236}">
                <a16:creationId xmlns:a16="http://schemas.microsoft.com/office/drawing/2014/main" id="{588A45E5-80B0-4F6E-89CC-D768B7D7E87D}"/>
              </a:ext>
            </a:extLst>
          </p:cNvPr>
          <p:cNvSpPr txBox="1"/>
          <p:nvPr/>
        </p:nvSpPr>
        <p:spPr>
          <a:xfrm>
            <a:off x="8324852" y="1140552"/>
            <a:ext cx="994833" cy="420564"/>
          </a:xfrm>
          <a:prstGeom prst="rect">
            <a:avLst/>
          </a:prstGeom>
          <a:noFill/>
        </p:spPr>
        <p:txBody>
          <a:bodyPr>
            <a:spAutoFit/>
          </a:bodyPr>
          <a:lstStyle/>
          <a:p>
            <a:pPr algn="ctr">
              <a:defRPr/>
            </a:pPr>
            <a:r>
              <a:rPr lang="en-GB" sz="2133" b="1" dirty="0">
                <a:ea typeface="ＭＳ Ｐゴシック" charset="-128"/>
                <a:cs typeface="Arial" pitchFamily="34" charset="0"/>
              </a:rPr>
              <a:t>2023</a:t>
            </a:r>
            <a:endParaRPr lang="en-GB" sz="1400" b="1" dirty="0">
              <a:ea typeface="ＭＳ Ｐゴシック" charset="-128"/>
              <a:cs typeface="Arial" pitchFamily="34" charset="0"/>
            </a:endParaRPr>
          </a:p>
        </p:txBody>
      </p:sp>
      <p:cxnSp>
        <p:nvCxnSpPr>
          <p:cNvPr id="6182" name="Straight Connector 76">
            <a:extLst>
              <a:ext uri="{FF2B5EF4-FFF2-40B4-BE49-F238E27FC236}">
                <a16:creationId xmlns:a16="http://schemas.microsoft.com/office/drawing/2014/main" id="{9F15E843-1131-4963-BE4F-BFFB83FBA3E6}"/>
              </a:ext>
            </a:extLst>
          </p:cNvPr>
          <p:cNvCxnSpPr>
            <a:cxnSpLocks noChangeShapeType="1"/>
          </p:cNvCxnSpPr>
          <p:nvPr/>
        </p:nvCxnSpPr>
        <p:spPr bwMode="auto">
          <a:xfrm flipV="1">
            <a:off x="10390717" y="1521553"/>
            <a:ext cx="14816"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83" name="Chevron 60">
            <a:extLst>
              <a:ext uri="{FF2B5EF4-FFF2-40B4-BE49-F238E27FC236}">
                <a16:creationId xmlns:a16="http://schemas.microsoft.com/office/drawing/2014/main" id="{B5FB0C0F-ECF9-4ED4-8457-E4AF1183D406}"/>
              </a:ext>
            </a:extLst>
          </p:cNvPr>
          <p:cNvSpPr>
            <a:spLocks noChangeArrowheads="1"/>
          </p:cNvSpPr>
          <p:nvPr/>
        </p:nvSpPr>
        <p:spPr bwMode="auto">
          <a:xfrm>
            <a:off x="40218" y="1938537"/>
            <a:ext cx="2713567" cy="296333"/>
          </a:xfrm>
          <a:prstGeom prst="chevron">
            <a:avLst>
              <a:gd name="adj" fmla="val 49983"/>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1200" i="1" dirty="0">
                <a:cs typeface="Arial" panose="020B0604020202020204" pitchFamily="34" charset="0"/>
              </a:rPr>
              <a:t>Stage 1                   80%</a:t>
            </a:r>
          </a:p>
        </p:txBody>
      </p:sp>
      <p:sp>
        <p:nvSpPr>
          <p:cNvPr id="6184" name="Chevron 60">
            <a:extLst>
              <a:ext uri="{FF2B5EF4-FFF2-40B4-BE49-F238E27FC236}">
                <a16:creationId xmlns:a16="http://schemas.microsoft.com/office/drawing/2014/main" id="{88798212-8E45-4E7A-9BF0-400256D89930}"/>
              </a:ext>
            </a:extLst>
          </p:cNvPr>
          <p:cNvSpPr>
            <a:spLocks noChangeArrowheads="1"/>
          </p:cNvSpPr>
          <p:nvPr/>
        </p:nvSpPr>
        <p:spPr bwMode="auto">
          <a:xfrm>
            <a:off x="2226734" y="1942770"/>
            <a:ext cx="891117" cy="296333"/>
          </a:xfrm>
          <a:prstGeom prst="chevron">
            <a:avLst>
              <a:gd name="adj" fmla="val 49994"/>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1200" i="1">
                <a:cs typeface="Arial" panose="020B0604020202020204" pitchFamily="34" charset="0"/>
              </a:rPr>
              <a:t>100%</a:t>
            </a:r>
          </a:p>
        </p:txBody>
      </p:sp>
      <p:sp>
        <p:nvSpPr>
          <p:cNvPr id="6185" name="TextBox 61">
            <a:extLst>
              <a:ext uri="{FF2B5EF4-FFF2-40B4-BE49-F238E27FC236}">
                <a16:creationId xmlns:a16="http://schemas.microsoft.com/office/drawing/2014/main" id="{1E86E16B-6853-4A67-8601-569A647B2F6A}"/>
              </a:ext>
            </a:extLst>
          </p:cNvPr>
          <p:cNvSpPr txBox="1">
            <a:spLocks noChangeArrowheads="1"/>
          </p:cNvSpPr>
          <p:nvPr/>
        </p:nvSpPr>
        <p:spPr bwMode="auto">
          <a:xfrm>
            <a:off x="11405072" y="1506737"/>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104</a:t>
            </a:r>
            <a:endParaRPr lang="en-GB" altLang="en-US" sz="1333" b="1">
              <a:solidFill>
                <a:srgbClr val="FF0000"/>
              </a:solidFill>
              <a:latin typeface="Arial" panose="020B0604020202020204" pitchFamily="34" charset="0"/>
            </a:endParaRPr>
          </a:p>
        </p:txBody>
      </p:sp>
      <p:sp>
        <p:nvSpPr>
          <p:cNvPr id="97" name="TextBox 96">
            <a:extLst>
              <a:ext uri="{FF2B5EF4-FFF2-40B4-BE49-F238E27FC236}">
                <a16:creationId xmlns:a16="http://schemas.microsoft.com/office/drawing/2014/main" id="{2736CF3B-7493-4F54-8692-F7B2230A3DA0}"/>
              </a:ext>
            </a:extLst>
          </p:cNvPr>
          <p:cNvSpPr txBox="1"/>
          <p:nvPr/>
        </p:nvSpPr>
        <p:spPr>
          <a:xfrm>
            <a:off x="11245852" y="1140552"/>
            <a:ext cx="994833" cy="420564"/>
          </a:xfrm>
          <a:prstGeom prst="rect">
            <a:avLst/>
          </a:prstGeom>
          <a:noFill/>
        </p:spPr>
        <p:txBody>
          <a:bodyPr>
            <a:spAutoFit/>
          </a:bodyPr>
          <a:lstStyle/>
          <a:p>
            <a:pPr algn="ctr">
              <a:defRPr/>
            </a:pPr>
            <a:r>
              <a:rPr lang="en-GB" sz="2133" b="1" dirty="0">
                <a:ea typeface="ＭＳ Ｐゴシック" charset="-128"/>
                <a:cs typeface="Arial" pitchFamily="34" charset="0"/>
              </a:rPr>
              <a:t>2024</a:t>
            </a:r>
            <a:endParaRPr lang="en-GB" sz="1400" b="1" dirty="0">
              <a:ea typeface="ＭＳ Ｐゴシック" charset="-128"/>
              <a:cs typeface="Arial" pitchFamily="34" charset="0"/>
            </a:endParaRPr>
          </a:p>
        </p:txBody>
      </p:sp>
      <p:sp>
        <p:nvSpPr>
          <p:cNvPr id="74" name="Chevron 79">
            <a:extLst>
              <a:ext uri="{FF2B5EF4-FFF2-40B4-BE49-F238E27FC236}">
                <a16:creationId xmlns:a16="http://schemas.microsoft.com/office/drawing/2014/main" id="{C122FFF3-5E71-4DA9-AC4A-7E42F051F1C3}"/>
              </a:ext>
            </a:extLst>
          </p:cNvPr>
          <p:cNvSpPr/>
          <p:nvPr/>
        </p:nvSpPr>
        <p:spPr bwMode="auto">
          <a:xfrm>
            <a:off x="891117" y="2302603"/>
            <a:ext cx="2209800" cy="300567"/>
          </a:xfrm>
          <a:prstGeom prst="chevron">
            <a:avLst/>
          </a:prstGeom>
          <a:solidFill>
            <a:schemeClr val="bg1">
              <a:lumMod val="75000"/>
            </a:schemeClr>
          </a:solidFill>
          <a:ln w="9525" cap="flat" cmpd="sng" algn="ctr">
            <a:noFill/>
            <a:prstDash val="solid"/>
            <a:round/>
            <a:headEnd type="none" w="med" len="med"/>
            <a:tailEnd type="none" w="med" len="med"/>
          </a:ln>
          <a:effectLst/>
        </p:spPr>
        <p:txBody>
          <a:bodyPr lIns="0" rIns="0"/>
          <a:lstStyle/>
          <a:p>
            <a:pPr algn="ctr">
              <a:defRPr/>
            </a:pPr>
            <a:r>
              <a:rPr lang="en-GB" altLang="en-US" sz="1200" i="1" dirty="0"/>
              <a:t>RAN, SA2 Content def. </a:t>
            </a:r>
            <a:endParaRPr lang="fr-FR" sz="933" i="1" dirty="0">
              <a:ea typeface="ＭＳ Ｐゴシック" charset="-128"/>
              <a:cs typeface="Arial" pitchFamily="34" charset="0"/>
            </a:endParaRPr>
          </a:p>
        </p:txBody>
      </p:sp>
      <p:sp>
        <p:nvSpPr>
          <p:cNvPr id="6188" name="Chevron 79">
            <a:extLst>
              <a:ext uri="{FF2B5EF4-FFF2-40B4-BE49-F238E27FC236}">
                <a16:creationId xmlns:a16="http://schemas.microsoft.com/office/drawing/2014/main" id="{0D43668B-66BF-4B03-8F8F-C04AE5FB691A}"/>
              </a:ext>
            </a:extLst>
          </p:cNvPr>
          <p:cNvSpPr>
            <a:spLocks noChangeArrowheads="1"/>
          </p:cNvSpPr>
          <p:nvPr/>
        </p:nvSpPr>
        <p:spPr bwMode="auto">
          <a:xfrm>
            <a:off x="5425018" y="3037086"/>
            <a:ext cx="4955116" cy="300567"/>
          </a:xfrm>
          <a:prstGeom prst="chevron">
            <a:avLst>
              <a:gd name="adj" fmla="val 4999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1600" i="1" dirty="0">
                <a:cs typeface="Arial" panose="020B0604020202020204" pitchFamily="34" charset="0"/>
              </a:rPr>
              <a:t>"RAN </a:t>
            </a:r>
            <a:r>
              <a:rPr lang="fr-FR" altLang="en-US" sz="1600" i="1" dirty="0" err="1">
                <a:cs typeface="Arial" panose="020B0604020202020204" pitchFamily="34" charset="0"/>
              </a:rPr>
              <a:t>Completion</a:t>
            </a:r>
            <a:r>
              <a:rPr lang="fr-FR" altLang="en-US" sz="1600" i="1" dirty="0">
                <a:cs typeface="Arial" panose="020B0604020202020204" pitchFamily="34" charset="0"/>
              </a:rPr>
              <a:t>" </a:t>
            </a:r>
            <a:r>
              <a:rPr lang="fr-FR" altLang="en-US" sz="900" i="1" dirty="0">
                <a:cs typeface="Arial" panose="020B0604020202020204" pitchFamily="34" charset="0"/>
              </a:rPr>
              <a:t>(RAN2/3/4core</a:t>
            </a:r>
            <a:r>
              <a:rPr lang="fr-FR" altLang="en-US" sz="1050" i="1" dirty="0">
                <a:cs typeface="Arial" panose="020B0604020202020204" pitchFamily="34" charset="0"/>
              </a:rPr>
              <a:t>)</a:t>
            </a:r>
          </a:p>
        </p:txBody>
      </p:sp>
      <p:sp>
        <p:nvSpPr>
          <p:cNvPr id="6189" name="Chevron 60">
            <a:extLst>
              <a:ext uri="{FF2B5EF4-FFF2-40B4-BE49-F238E27FC236}">
                <a16:creationId xmlns:a16="http://schemas.microsoft.com/office/drawing/2014/main" id="{2503D1F1-E3CE-4604-91F6-32F04BE0AAFD}"/>
              </a:ext>
            </a:extLst>
          </p:cNvPr>
          <p:cNvSpPr>
            <a:spLocks noChangeArrowheads="1"/>
          </p:cNvSpPr>
          <p:nvPr/>
        </p:nvSpPr>
        <p:spPr bwMode="auto">
          <a:xfrm>
            <a:off x="3223685" y="2677253"/>
            <a:ext cx="4421716" cy="296333"/>
          </a:xfrm>
          <a:prstGeom prst="chevron">
            <a:avLst>
              <a:gd name="adj" fmla="val 50014"/>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1200" i="1">
                <a:cs typeface="Arial" panose="020B0604020202020204" pitchFamily="34" charset="0"/>
              </a:rPr>
              <a:t>Stage 2 (SA2, SA6,…) Normative</a:t>
            </a:r>
          </a:p>
        </p:txBody>
      </p:sp>
      <p:sp>
        <p:nvSpPr>
          <p:cNvPr id="6190" name="Chevron 73">
            <a:extLst>
              <a:ext uri="{FF2B5EF4-FFF2-40B4-BE49-F238E27FC236}">
                <a16:creationId xmlns:a16="http://schemas.microsoft.com/office/drawing/2014/main" id="{9357BE74-5D04-4040-9F33-834A395CC4E2}"/>
              </a:ext>
            </a:extLst>
          </p:cNvPr>
          <p:cNvSpPr>
            <a:spLocks noChangeArrowheads="1"/>
          </p:cNvSpPr>
          <p:nvPr/>
        </p:nvSpPr>
        <p:spPr bwMode="auto">
          <a:xfrm>
            <a:off x="2586567" y="2677253"/>
            <a:ext cx="814917" cy="296333"/>
          </a:xfrm>
          <a:prstGeom prst="chevron">
            <a:avLst>
              <a:gd name="adj" fmla="val 50404"/>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200" i="1">
              <a:latin typeface="Arial" panose="020B0604020202020204" pitchFamily="34" charset="0"/>
            </a:endParaRPr>
          </a:p>
        </p:txBody>
      </p:sp>
      <p:sp>
        <p:nvSpPr>
          <p:cNvPr id="6191" name="Chevron 73">
            <a:extLst>
              <a:ext uri="{FF2B5EF4-FFF2-40B4-BE49-F238E27FC236}">
                <a16:creationId xmlns:a16="http://schemas.microsoft.com/office/drawing/2014/main" id="{92AB2E2F-DBEE-459B-8CBE-97DF3B4A9CC9}"/>
              </a:ext>
            </a:extLst>
          </p:cNvPr>
          <p:cNvSpPr>
            <a:spLocks noChangeArrowheads="1"/>
          </p:cNvSpPr>
          <p:nvPr/>
        </p:nvSpPr>
        <p:spPr bwMode="auto">
          <a:xfrm>
            <a:off x="5005918" y="3037086"/>
            <a:ext cx="814916" cy="306917"/>
          </a:xfrm>
          <a:prstGeom prst="chevron">
            <a:avLst>
              <a:gd name="adj" fmla="val 50227"/>
            </a:avLst>
          </a:prstGeom>
          <a:gradFill rotWithShape="1">
            <a:gsLst>
              <a:gs pos="0">
                <a:srgbClr val="A07400"/>
              </a:gs>
              <a:gs pos="50000">
                <a:srgbClr val="E6A900"/>
              </a:gs>
              <a:gs pos="100000">
                <a:srgbClr val="FFCA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200" i="1">
              <a:latin typeface="Arial" panose="020B0604020202020204" pitchFamily="34" charset="0"/>
            </a:endParaRPr>
          </a:p>
        </p:txBody>
      </p:sp>
      <p:sp>
        <p:nvSpPr>
          <p:cNvPr id="6192" name="Chevron 73">
            <a:extLst>
              <a:ext uri="{FF2B5EF4-FFF2-40B4-BE49-F238E27FC236}">
                <a16:creationId xmlns:a16="http://schemas.microsoft.com/office/drawing/2014/main" id="{7866D3E8-2BAC-4862-8E7B-6743261FEA85}"/>
              </a:ext>
            </a:extLst>
          </p:cNvPr>
          <p:cNvSpPr>
            <a:spLocks noChangeArrowheads="1"/>
          </p:cNvSpPr>
          <p:nvPr/>
        </p:nvSpPr>
        <p:spPr bwMode="auto">
          <a:xfrm>
            <a:off x="6271685" y="3415970"/>
            <a:ext cx="814916" cy="306916"/>
          </a:xfrm>
          <a:prstGeom prst="chevron">
            <a:avLst>
              <a:gd name="adj" fmla="val 50227"/>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200" i="1">
              <a:latin typeface="Arial" panose="020B0604020202020204" pitchFamily="34" charset="0"/>
            </a:endParaRPr>
          </a:p>
        </p:txBody>
      </p:sp>
      <p:sp>
        <p:nvSpPr>
          <p:cNvPr id="6193" name="Chevron 58">
            <a:extLst>
              <a:ext uri="{FF2B5EF4-FFF2-40B4-BE49-F238E27FC236}">
                <a16:creationId xmlns:a16="http://schemas.microsoft.com/office/drawing/2014/main" id="{5BEDD88D-FAA8-4259-ABB9-42219E700E8D}"/>
              </a:ext>
            </a:extLst>
          </p:cNvPr>
          <p:cNvSpPr>
            <a:spLocks noChangeArrowheads="1"/>
          </p:cNvSpPr>
          <p:nvPr/>
        </p:nvSpPr>
        <p:spPr bwMode="auto">
          <a:xfrm>
            <a:off x="6678084" y="3422320"/>
            <a:ext cx="3706283" cy="300567"/>
          </a:xfrm>
          <a:prstGeom prst="chevron">
            <a:avLst>
              <a:gd name="adj" fmla="val 50009"/>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1200" i="1">
                <a:cs typeface="Arial" panose="020B0604020202020204" pitchFamily="34" charset="0"/>
              </a:rPr>
              <a:t>Stage 3 (CT &amp; SA) </a:t>
            </a:r>
          </a:p>
        </p:txBody>
      </p:sp>
      <p:cxnSp>
        <p:nvCxnSpPr>
          <p:cNvPr id="6194" name="Straight Connector 97">
            <a:extLst>
              <a:ext uri="{FF2B5EF4-FFF2-40B4-BE49-F238E27FC236}">
                <a16:creationId xmlns:a16="http://schemas.microsoft.com/office/drawing/2014/main" id="{C6F3CE5D-1F6E-4816-8CEF-BC74E45DE5B4}"/>
              </a:ext>
            </a:extLst>
          </p:cNvPr>
          <p:cNvCxnSpPr>
            <a:cxnSpLocks noChangeShapeType="1"/>
          </p:cNvCxnSpPr>
          <p:nvPr/>
        </p:nvCxnSpPr>
        <p:spPr bwMode="auto">
          <a:xfrm>
            <a:off x="61385" y="3847770"/>
            <a:ext cx="12117916" cy="10583"/>
          </a:xfrm>
          <a:prstGeom prst="line">
            <a:avLst/>
          </a:prstGeom>
          <a:noFill/>
          <a:ln w="38100" algn="ctr">
            <a:solidFill>
              <a:srgbClr val="00CC00"/>
            </a:solidFill>
            <a:round/>
            <a:headEnd/>
            <a:tailEnd/>
          </a:ln>
          <a:extLst>
            <a:ext uri="{909E8E84-426E-40DD-AFC4-6F175D3DCCD1}">
              <a14:hiddenFill xmlns:a14="http://schemas.microsoft.com/office/drawing/2010/main">
                <a:noFill/>
              </a14:hiddenFill>
            </a:ext>
          </a:extLst>
        </p:spPr>
      </p:cxnSp>
      <p:sp>
        <p:nvSpPr>
          <p:cNvPr id="6195" name="TextBox 112">
            <a:extLst>
              <a:ext uri="{FF2B5EF4-FFF2-40B4-BE49-F238E27FC236}">
                <a16:creationId xmlns:a16="http://schemas.microsoft.com/office/drawing/2014/main" id="{08205707-FB4B-4A15-8C66-9EDBDA664AC8}"/>
              </a:ext>
            </a:extLst>
          </p:cNvPr>
          <p:cNvSpPr txBox="1">
            <a:spLocks noChangeArrowheads="1"/>
          </p:cNvSpPr>
          <p:nvPr/>
        </p:nvSpPr>
        <p:spPr bwMode="auto">
          <a:xfrm>
            <a:off x="8659713" y="3981120"/>
            <a:ext cx="31614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a:solidFill>
                  <a:srgbClr val="00B050"/>
                </a:solidFill>
                <a:latin typeface="Arial" panose="020B0604020202020204" pitchFamily="34" charset="0"/>
              </a:rPr>
              <a:t>Release 19 proposal</a:t>
            </a:r>
            <a:endParaRPr lang="en-GB" altLang="en-US" sz="2133" b="1">
              <a:solidFill>
                <a:srgbClr val="00B050"/>
              </a:solidFill>
              <a:latin typeface="Arial" panose="020B0604020202020204" pitchFamily="34" charset="0"/>
            </a:endParaRPr>
          </a:p>
        </p:txBody>
      </p:sp>
      <p:cxnSp>
        <p:nvCxnSpPr>
          <p:cNvPr id="6196" name="Straight Connector 114">
            <a:extLst>
              <a:ext uri="{FF2B5EF4-FFF2-40B4-BE49-F238E27FC236}">
                <a16:creationId xmlns:a16="http://schemas.microsoft.com/office/drawing/2014/main" id="{F4E968FE-4FA4-4525-A6B6-D28969925EDA}"/>
              </a:ext>
            </a:extLst>
          </p:cNvPr>
          <p:cNvCxnSpPr>
            <a:cxnSpLocks noChangeShapeType="1"/>
          </p:cNvCxnSpPr>
          <p:nvPr/>
        </p:nvCxnSpPr>
        <p:spPr bwMode="auto">
          <a:xfrm>
            <a:off x="391584" y="1576586"/>
            <a:ext cx="0" cy="455506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197" name="Straight Connector 114">
            <a:extLst>
              <a:ext uri="{FF2B5EF4-FFF2-40B4-BE49-F238E27FC236}">
                <a16:creationId xmlns:a16="http://schemas.microsoft.com/office/drawing/2014/main" id="{1A2DEAAB-50FA-4ED4-829C-EAEFA1753BC4}"/>
              </a:ext>
            </a:extLst>
          </p:cNvPr>
          <p:cNvCxnSpPr>
            <a:cxnSpLocks noChangeShapeType="1"/>
          </p:cNvCxnSpPr>
          <p:nvPr/>
        </p:nvCxnSpPr>
        <p:spPr bwMode="auto">
          <a:xfrm>
            <a:off x="1337733" y="1563886"/>
            <a:ext cx="0" cy="45571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198" name="Straight Connector 114">
            <a:extLst>
              <a:ext uri="{FF2B5EF4-FFF2-40B4-BE49-F238E27FC236}">
                <a16:creationId xmlns:a16="http://schemas.microsoft.com/office/drawing/2014/main" id="{98B72C8A-EE15-4072-AB0D-D60997016392}"/>
              </a:ext>
            </a:extLst>
          </p:cNvPr>
          <p:cNvCxnSpPr>
            <a:cxnSpLocks noChangeShapeType="1"/>
          </p:cNvCxnSpPr>
          <p:nvPr/>
        </p:nvCxnSpPr>
        <p:spPr bwMode="auto">
          <a:xfrm>
            <a:off x="2253918" y="1800730"/>
            <a:ext cx="0" cy="45571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199" name="Straight Connector 115">
            <a:extLst>
              <a:ext uri="{FF2B5EF4-FFF2-40B4-BE49-F238E27FC236}">
                <a16:creationId xmlns:a16="http://schemas.microsoft.com/office/drawing/2014/main" id="{CE41FC8B-C8B2-480F-B017-2C604BAB04BF}"/>
              </a:ext>
            </a:extLst>
          </p:cNvPr>
          <p:cNvCxnSpPr>
            <a:cxnSpLocks noChangeShapeType="1"/>
          </p:cNvCxnSpPr>
          <p:nvPr/>
        </p:nvCxnSpPr>
        <p:spPr bwMode="auto">
          <a:xfrm>
            <a:off x="4000500" y="1568119"/>
            <a:ext cx="0" cy="45571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0" name="Straight Connector 114">
            <a:extLst>
              <a:ext uri="{FF2B5EF4-FFF2-40B4-BE49-F238E27FC236}">
                <a16:creationId xmlns:a16="http://schemas.microsoft.com/office/drawing/2014/main" id="{0208515C-40B4-4622-9C48-9CBC16F99E58}"/>
              </a:ext>
            </a:extLst>
          </p:cNvPr>
          <p:cNvCxnSpPr>
            <a:cxnSpLocks noChangeShapeType="1"/>
          </p:cNvCxnSpPr>
          <p:nvPr/>
        </p:nvCxnSpPr>
        <p:spPr bwMode="auto">
          <a:xfrm>
            <a:off x="9480551" y="1566004"/>
            <a:ext cx="0" cy="45571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1" name="Straight Connector 114">
            <a:extLst>
              <a:ext uri="{FF2B5EF4-FFF2-40B4-BE49-F238E27FC236}">
                <a16:creationId xmlns:a16="http://schemas.microsoft.com/office/drawing/2014/main" id="{661E424B-50E8-417A-A8BB-26FA7D8EB464}"/>
              </a:ext>
            </a:extLst>
          </p:cNvPr>
          <p:cNvCxnSpPr>
            <a:cxnSpLocks noChangeShapeType="1"/>
          </p:cNvCxnSpPr>
          <p:nvPr/>
        </p:nvCxnSpPr>
        <p:spPr bwMode="auto">
          <a:xfrm>
            <a:off x="7624233" y="1566004"/>
            <a:ext cx="0" cy="45571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2" name="Straight Connector 114">
            <a:extLst>
              <a:ext uri="{FF2B5EF4-FFF2-40B4-BE49-F238E27FC236}">
                <a16:creationId xmlns:a16="http://schemas.microsoft.com/office/drawing/2014/main" id="{BF88749B-5393-4B85-B43D-28A47BB3BC25}"/>
              </a:ext>
            </a:extLst>
          </p:cNvPr>
          <p:cNvCxnSpPr>
            <a:cxnSpLocks noChangeShapeType="1"/>
          </p:cNvCxnSpPr>
          <p:nvPr/>
        </p:nvCxnSpPr>
        <p:spPr bwMode="auto">
          <a:xfrm>
            <a:off x="8553451" y="1566004"/>
            <a:ext cx="0" cy="45571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3" name="Straight Connector 114">
            <a:extLst>
              <a:ext uri="{FF2B5EF4-FFF2-40B4-BE49-F238E27FC236}">
                <a16:creationId xmlns:a16="http://schemas.microsoft.com/office/drawing/2014/main" id="{2DBD39E8-6976-45A3-81C9-CBE30FD6D99D}"/>
              </a:ext>
            </a:extLst>
          </p:cNvPr>
          <p:cNvCxnSpPr>
            <a:cxnSpLocks noChangeShapeType="1"/>
          </p:cNvCxnSpPr>
          <p:nvPr/>
        </p:nvCxnSpPr>
        <p:spPr bwMode="auto">
          <a:xfrm>
            <a:off x="4927600" y="1568119"/>
            <a:ext cx="0" cy="45571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4" name="Straight Connector 114">
            <a:extLst>
              <a:ext uri="{FF2B5EF4-FFF2-40B4-BE49-F238E27FC236}">
                <a16:creationId xmlns:a16="http://schemas.microsoft.com/office/drawing/2014/main" id="{73E1F26A-C406-4340-AF87-59032B8A0443}"/>
              </a:ext>
            </a:extLst>
          </p:cNvPr>
          <p:cNvCxnSpPr>
            <a:cxnSpLocks noChangeShapeType="1"/>
          </p:cNvCxnSpPr>
          <p:nvPr/>
        </p:nvCxnSpPr>
        <p:spPr bwMode="auto">
          <a:xfrm>
            <a:off x="5890684" y="1557537"/>
            <a:ext cx="0" cy="45571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5" name="Straight Connector 114">
            <a:extLst>
              <a:ext uri="{FF2B5EF4-FFF2-40B4-BE49-F238E27FC236}">
                <a16:creationId xmlns:a16="http://schemas.microsoft.com/office/drawing/2014/main" id="{CFA62269-333A-41B4-8374-50C80CDC73CA}"/>
              </a:ext>
            </a:extLst>
          </p:cNvPr>
          <p:cNvCxnSpPr>
            <a:cxnSpLocks noChangeShapeType="1"/>
          </p:cNvCxnSpPr>
          <p:nvPr/>
        </p:nvCxnSpPr>
        <p:spPr bwMode="auto">
          <a:xfrm>
            <a:off x="6771217" y="1527904"/>
            <a:ext cx="0" cy="4557183"/>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6206" name="Straight Connector 114">
            <a:extLst>
              <a:ext uri="{FF2B5EF4-FFF2-40B4-BE49-F238E27FC236}">
                <a16:creationId xmlns:a16="http://schemas.microsoft.com/office/drawing/2014/main" id="{BAEAF0A1-F46A-4E63-A0B5-B13AD8252C60}"/>
              </a:ext>
            </a:extLst>
          </p:cNvPr>
          <p:cNvCxnSpPr>
            <a:cxnSpLocks noChangeShapeType="1"/>
          </p:cNvCxnSpPr>
          <p:nvPr/>
        </p:nvCxnSpPr>
        <p:spPr bwMode="auto">
          <a:xfrm>
            <a:off x="10397067" y="1625270"/>
            <a:ext cx="0" cy="45593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6207" name="Straight Connector 114">
            <a:extLst>
              <a:ext uri="{FF2B5EF4-FFF2-40B4-BE49-F238E27FC236}">
                <a16:creationId xmlns:a16="http://schemas.microsoft.com/office/drawing/2014/main" id="{766EF7DC-0AD6-4B0D-BDE1-BC4E3EA30489}"/>
              </a:ext>
            </a:extLst>
          </p:cNvPr>
          <p:cNvCxnSpPr>
            <a:cxnSpLocks noChangeShapeType="1"/>
          </p:cNvCxnSpPr>
          <p:nvPr/>
        </p:nvCxnSpPr>
        <p:spPr bwMode="auto">
          <a:xfrm>
            <a:off x="11137900" y="1557537"/>
            <a:ext cx="0" cy="45571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8" name="Straight Connector 115">
            <a:extLst>
              <a:ext uri="{FF2B5EF4-FFF2-40B4-BE49-F238E27FC236}">
                <a16:creationId xmlns:a16="http://schemas.microsoft.com/office/drawing/2014/main" id="{53F134F4-B0F4-4AC6-8A55-3337D6D94CE2}"/>
              </a:ext>
            </a:extLst>
          </p:cNvPr>
          <p:cNvCxnSpPr>
            <a:cxnSpLocks noChangeShapeType="1"/>
          </p:cNvCxnSpPr>
          <p:nvPr/>
        </p:nvCxnSpPr>
        <p:spPr bwMode="auto">
          <a:xfrm>
            <a:off x="11891433" y="1483452"/>
            <a:ext cx="0" cy="5149851"/>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94" name="Chevron 60">
            <a:extLst>
              <a:ext uri="{FF2B5EF4-FFF2-40B4-BE49-F238E27FC236}">
                <a16:creationId xmlns:a16="http://schemas.microsoft.com/office/drawing/2014/main" id="{EDEB7349-6252-4635-8914-454D0F495267}"/>
              </a:ext>
            </a:extLst>
          </p:cNvPr>
          <p:cNvSpPr/>
          <p:nvPr/>
        </p:nvSpPr>
        <p:spPr bwMode="auto">
          <a:xfrm>
            <a:off x="8384119" y="5430372"/>
            <a:ext cx="1102784" cy="338554"/>
          </a:xfrm>
          <a:prstGeom prst="chevron">
            <a:avLst/>
          </a:prstGeom>
          <a:solidFill>
            <a:srgbClr val="00B0F0"/>
          </a:solidFill>
          <a:ln w="12700" cap="flat" cmpd="sng" algn="ctr">
            <a:solidFill>
              <a:schemeClr val="tx1"/>
            </a:solidFill>
            <a:prstDash val="solid"/>
            <a:round/>
            <a:headEnd type="none" w="med" len="med"/>
            <a:tailEnd type="none" w="med" len="med"/>
          </a:ln>
          <a:effectLst/>
        </p:spPr>
        <p:txBody>
          <a:bodyPr lIns="0" rIns="0"/>
          <a:lstStyle/>
          <a:p>
            <a:pPr algn="ctr">
              <a:defRPr/>
            </a:pPr>
            <a:r>
              <a:rPr lang="fr-FR" sz="1600" b="1" dirty="0">
                <a:ea typeface="ＭＳ Ｐゴシック" charset="-128"/>
                <a:cs typeface="Arial" pitchFamily="34" charset="0"/>
              </a:rPr>
              <a:t>100%</a:t>
            </a:r>
          </a:p>
        </p:txBody>
      </p:sp>
      <p:sp>
        <p:nvSpPr>
          <p:cNvPr id="82" name="Rectangle 81">
            <a:extLst>
              <a:ext uri="{FF2B5EF4-FFF2-40B4-BE49-F238E27FC236}">
                <a16:creationId xmlns:a16="http://schemas.microsoft.com/office/drawing/2014/main" id="{A7A9608B-1A8A-4731-8F81-569823AC6ED9}"/>
              </a:ext>
            </a:extLst>
          </p:cNvPr>
          <p:cNvSpPr/>
          <p:nvPr/>
        </p:nvSpPr>
        <p:spPr bwMode="auto">
          <a:xfrm>
            <a:off x="6760634" y="6102020"/>
            <a:ext cx="3706284" cy="268817"/>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solidFill>
                <a:srgbClr val="000000"/>
              </a:solidFill>
              <a:ea typeface="ＭＳ Ｐゴシック" charset="-128"/>
              <a:cs typeface="Arial" pitchFamily="34" charset="0"/>
            </a:endParaRPr>
          </a:p>
        </p:txBody>
      </p:sp>
      <p:sp>
        <p:nvSpPr>
          <p:cNvPr id="102" name="Rectangle 101">
            <a:extLst>
              <a:ext uri="{FF2B5EF4-FFF2-40B4-BE49-F238E27FC236}">
                <a16:creationId xmlns:a16="http://schemas.microsoft.com/office/drawing/2014/main" id="{FBC32DA0-C304-4D4B-8C4F-75EF36BD5546}"/>
              </a:ext>
            </a:extLst>
          </p:cNvPr>
          <p:cNvSpPr/>
          <p:nvPr/>
        </p:nvSpPr>
        <p:spPr bwMode="auto">
          <a:xfrm>
            <a:off x="80434" y="6097787"/>
            <a:ext cx="3441700" cy="268817"/>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solidFill>
                <a:srgbClr val="000000"/>
              </a:solidFill>
              <a:ea typeface="ＭＳ Ｐゴシック" charset="-128"/>
              <a:cs typeface="Arial" pitchFamily="34" charset="0"/>
            </a:endParaRPr>
          </a:p>
        </p:txBody>
      </p:sp>
      <p:sp>
        <p:nvSpPr>
          <p:cNvPr id="115" name="Rectangle 114">
            <a:extLst>
              <a:ext uri="{FF2B5EF4-FFF2-40B4-BE49-F238E27FC236}">
                <a16:creationId xmlns:a16="http://schemas.microsoft.com/office/drawing/2014/main" id="{30CB62EC-CF7F-4B03-8B9E-3A9802F9F9BB}"/>
              </a:ext>
            </a:extLst>
          </p:cNvPr>
          <p:cNvSpPr/>
          <p:nvPr/>
        </p:nvSpPr>
        <p:spPr bwMode="auto">
          <a:xfrm>
            <a:off x="3128433" y="6095670"/>
            <a:ext cx="3666067" cy="268816"/>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solidFill>
                <a:srgbClr val="000000"/>
              </a:solidFill>
              <a:ea typeface="ＭＳ Ｐゴシック" charset="-128"/>
              <a:cs typeface="Arial" pitchFamily="34" charset="0"/>
            </a:endParaRPr>
          </a:p>
        </p:txBody>
      </p:sp>
      <p:sp>
        <p:nvSpPr>
          <p:cNvPr id="6216" name="TextBox 116">
            <a:extLst>
              <a:ext uri="{FF2B5EF4-FFF2-40B4-BE49-F238E27FC236}">
                <a16:creationId xmlns:a16="http://schemas.microsoft.com/office/drawing/2014/main" id="{40A0CEAA-8825-4AA2-86E4-5316D4288289}"/>
              </a:ext>
            </a:extLst>
          </p:cNvPr>
          <p:cNvSpPr txBox="1">
            <a:spLocks noChangeArrowheads="1"/>
          </p:cNvSpPr>
          <p:nvPr/>
        </p:nvSpPr>
        <p:spPr bwMode="auto">
          <a:xfrm>
            <a:off x="384356" y="6044870"/>
            <a:ext cx="696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SA1#</a:t>
            </a:r>
            <a:endParaRPr lang="en-GB" altLang="en-US" sz="1333" b="1">
              <a:solidFill>
                <a:srgbClr val="000000"/>
              </a:solidFill>
              <a:latin typeface="Arial" panose="020B0604020202020204" pitchFamily="34" charset="0"/>
            </a:endParaRPr>
          </a:p>
        </p:txBody>
      </p:sp>
      <p:sp>
        <p:nvSpPr>
          <p:cNvPr id="126" name="Rectangle 125">
            <a:extLst>
              <a:ext uri="{FF2B5EF4-FFF2-40B4-BE49-F238E27FC236}">
                <a16:creationId xmlns:a16="http://schemas.microsoft.com/office/drawing/2014/main" id="{00268426-99C7-4CD2-93EC-F4A99EF13EBB}"/>
              </a:ext>
            </a:extLst>
          </p:cNvPr>
          <p:cNvSpPr/>
          <p:nvPr/>
        </p:nvSpPr>
        <p:spPr bwMode="auto">
          <a:xfrm>
            <a:off x="10449984" y="6104136"/>
            <a:ext cx="1701800" cy="268816"/>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ea typeface="ＭＳ Ｐゴシック" charset="-128"/>
              <a:cs typeface="Arial" pitchFamily="34" charset="0"/>
            </a:endParaRPr>
          </a:p>
        </p:txBody>
      </p:sp>
      <p:sp>
        <p:nvSpPr>
          <p:cNvPr id="6218" name="TextBox 61">
            <a:extLst>
              <a:ext uri="{FF2B5EF4-FFF2-40B4-BE49-F238E27FC236}">
                <a16:creationId xmlns:a16="http://schemas.microsoft.com/office/drawing/2014/main" id="{C9705862-15B1-4017-954A-AAFBCC819B02}"/>
              </a:ext>
            </a:extLst>
          </p:cNvPr>
          <p:cNvSpPr txBox="1">
            <a:spLocks noChangeArrowheads="1"/>
          </p:cNvSpPr>
          <p:nvPr/>
        </p:nvSpPr>
        <p:spPr bwMode="auto">
          <a:xfrm>
            <a:off x="2389947" y="6055453"/>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96</a:t>
            </a:r>
            <a:endParaRPr lang="en-GB" altLang="en-US" sz="1333" b="1">
              <a:solidFill>
                <a:srgbClr val="000000"/>
              </a:solidFill>
              <a:latin typeface="Arial" panose="020B0604020202020204" pitchFamily="34" charset="0"/>
            </a:endParaRPr>
          </a:p>
        </p:txBody>
      </p:sp>
      <p:sp>
        <p:nvSpPr>
          <p:cNvPr id="6219" name="TextBox 61">
            <a:extLst>
              <a:ext uri="{FF2B5EF4-FFF2-40B4-BE49-F238E27FC236}">
                <a16:creationId xmlns:a16="http://schemas.microsoft.com/office/drawing/2014/main" id="{977ABDA4-9E46-4EF4-8822-C3737DB8FAFF}"/>
              </a:ext>
            </a:extLst>
          </p:cNvPr>
          <p:cNvSpPr txBox="1">
            <a:spLocks noChangeArrowheads="1"/>
          </p:cNvSpPr>
          <p:nvPr/>
        </p:nvSpPr>
        <p:spPr bwMode="auto">
          <a:xfrm>
            <a:off x="9675756" y="60512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104</a:t>
            </a:r>
            <a:endParaRPr lang="en-GB" altLang="en-US" sz="1333" b="1">
              <a:solidFill>
                <a:srgbClr val="000000"/>
              </a:solidFill>
              <a:latin typeface="Arial" panose="020B0604020202020204" pitchFamily="34" charset="0"/>
            </a:endParaRPr>
          </a:p>
        </p:txBody>
      </p:sp>
      <p:cxnSp>
        <p:nvCxnSpPr>
          <p:cNvPr id="152" name="Straight Connector 114">
            <a:extLst>
              <a:ext uri="{FF2B5EF4-FFF2-40B4-BE49-F238E27FC236}">
                <a16:creationId xmlns:a16="http://schemas.microsoft.com/office/drawing/2014/main" id="{1BBEE89B-F8F5-48B7-AD43-9FC7670D536D}"/>
              </a:ext>
            </a:extLst>
          </p:cNvPr>
          <p:cNvCxnSpPr>
            <a:cxnSpLocks noChangeShapeType="1"/>
          </p:cNvCxnSpPr>
          <p:nvPr/>
        </p:nvCxnSpPr>
        <p:spPr bwMode="auto">
          <a:xfrm>
            <a:off x="4457700" y="3955720"/>
            <a:ext cx="0" cy="2360084"/>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156" name="Straight Connector 114">
            <a:extLst>
              <a:ext uri="{FF2B5EF4-FFF2-40B4-BE49-F238E27FC236}">
                <a16:creationId xmlns:a16="http://schemas.microsoft.com/office/drawing/2014/main" id="{3E615E61-6267-4AA6-9EAE-711D584569BF}"/>
              </a:ext>
            </a:extLst>
          </p:cNvPr>
          <p:cNvCxnSpPr>
            <a:cxnSpLocks noChangeShapeType="1"/>
          </p:cNvCxnSpPr>
          <p:nvPr/>
        </p:nvCxnSpPr>
        <p:spPr bwMode="auto">
          <a:xfrm>
            <a:off x="6260099" y="4015979"/>
            <a:ext cx="0" cy="2360083"/>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157" name="Straight Connector 114">
            <a:extLst>
              <a:ext uri="{FF2B5EF4-FFF2-40B4-BE49-F238E27FC236}">
                <a16:creationId xmlns:a16="http://schemas.microsoft.com/office/drawing/2014/main" id="{A7192D92-36AC-4072-BBF7-29A4BACF7C14}"/>
              </a:ext>
            </a:extLst>
          </p:cNvPr>
          <p:cNvCxnSpPr>
            <a:cxnSpLocks noChangeShapeType="1"/>
          </p:cNvCxnSpPr>
          <p:nvPr/>
        </p:nvCxnSpPr>
        <p:spPr bwMode="auto">
          <a:xfrm flipH="1">
            <a:off x="5308601" y="3913386"/>
            <a:ext cx="14817" cy="2385484"/>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158" name="Straight Connector 114">
            <a:extLst>
              <a:ext uri="{FF2B5EF4-FFF2-40B4-BE49-F238E27FC236}">
                <a16:creationId xmlns:a16="http://schemas.microsoft.com/office/drawing/2014/main" id="{EDD5B8E5-71F1-4F62-8F28-1DD9DCA20E47}"/>
              </a:ext>
            </a:extLst>
          </p:cNvPr>
          <p:cNvCxnSpPr>
            <a:cxnSpLocks noChangeShapeType="1"/>
          </p:cNvCxnSpPr>
          <p:nvPr/>
        </p:nvCxnSpPr>
        <p:spPr bwMode="auto">
          <a:xfrm>
            <a:off x="7175500" y="3932436"/>
            <a:ext cx="0" cy="2360083"/>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160" name="Straight Connector 114">
            <a:extLst>
              <a:ext uri="{FF2B5EF4-FFF2-40B4-BE49-F238E27FC236}">
                <a16:creationId xmlns:a16="http://schemas.microsoft.com/office/drawing/2014/main" id="{E7CF93F9-7C2D-4EEA-A6F5-11082816FA25}"/>
              </a:ext>
            </a:extLst>
          </p:cNvPr>
          <p:cNvCxnSpPr>
            <a:cxnSpLocks noChangeShapeType="1"/>
          </p:cNvCxnSpPr>
          <p:nvPr/>
        </p:nvCxnSpPr>
        <p:spPr bwMode="auto">
          <a:xfrm flipH="1">
            <a:off x="8060268" y="3896453"/>
            <a:ext cx="14817" cy="2383367"/>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161" name="Straight Connector 114">
            <a:extLst>
              <a:ext uri="{FF2B5EF4-FFF2-40B4-BE49-F238E27FC236}">
                <a16:creationId xmlns:a16="http://schemas.microsoft.com/office/drawing/2014/main" id="{14B29D81-672D-4AF5-8048-364F80356377}"/>
              </a:ext>
            </a:extLst>
          </p:cNvPr>
          <p:cNvCxnSpPr>
            <a:cxnSpLocks noChangeShapeType="1"/>
          </p:cNvCxnSpPr>
          <p:nvPr/>
        </p:nvCxnSpPr>
        <p:spPr bwMode="auto">
          <a:xfrm>
            <a:off x="9927167" y="3915503"/>
            <a:ext cx="0" cy="2360083"/>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sp>
        <p:nvSpPr>
          <p:cNvPr id="6229" name="TextBox 73">
            <a:extLst>
              <a:ext uri="{FF2B5EF4-FFF2-40B4-BE49-F238E27FC236}">
                <a16:creationId xmlns:a16="http://schemas.microsoft.com/office/drawing/2014/main" id="{507F264C-16FD-4BC4-8DC4-B0F7BF5036EF}"/>
              </a:ext>
            </a:extLst>
          </p:cNvPr>
          <p:cNvSpPr txBox="1">
            <a:spLocks noChangeArrowheads="1"/>
          </p:cNvSpPr>
          <p:nvPr/>
        </p:nvSpPr>
        <p:spPr bwMode="auto">
          <a:xfrm>
            <a:off x="6914564" y="6055453"/>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101</a:t>
            </a:r>
            <a:endParaRPr lang="en-GB" altLang="en-US" sz="1333" b="1">
              <a:solidFill>
                <a:srgbClr val="000000"/>
              </a:solidFill>
              <a:latin typeface="Arial" panose="020B0604020202020204" pitchFamily="34" charset="0"/>
            </a:endParaRPr>
          </a:p>
        </p:txBody>
      </p:sp>
      <p:sp>
        <p:nvSpPr>
          <p:cNvPr id="6230" name="TextBox 75">
            <a:extLst>
              <a:ext uri="{FF2B5EF4-FFF2-40B4-BE49-F238E27FC236}">
                <a16:creationId xmlns:a16="http://schemas.microsoft.com/office/drawing/2014/main" id="{1DF38086-1483-4EF1-BA38-11A9ABA45084}"/>
              </a:ext>
            </a:extLst>
          </p:cNvPr>
          <p:cNvSpPr txBox="1">
            <a:spLocks noChangeArrowheads="1"/>
          </p:cNvSpPr>
          <p:nvPr/>
        </p:nvSpPr>
        <p:spPr bwMode="auto">
          <a:xfrm>
            <a:off x="7805680" y="60512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102</a:t>
            </a:r>
            <a:endParaRPr lang="en-GB" altLang="en-US" sz="1333" b="1">
              <a:solidFill>
                <a:srgbClr val="000000"/>
              </a:solidFill>
              <a:latin typeface="Arial" panose="020B0604020202020204" pitchFamily="34" charset="0"/>
            </a:endParaRPr>
          </a:p>
        </p:txBody>
      </p:sp>
      <p:sp>
        <p:nvSpPr>
          <p:cNvPr id="6231" name="TextBox 77">
            <a:extLst>
              <a:ext uri="{FF2B5EF4-FFF2-40B4-BE49-F238E27FC236}">
                <a16:creationId xmlns:a16="http://schemas.microsoft.com/office/drawing/2014/main" id="{C25C2B42-ACDE-42B1-9BB8-6C606E27090A}"/>
              </a:ext>
            </a:extLst>
          </p:cNvPr>
          <p:cNvSpPr txBox="1">
            <a:spLocks noChangeArrowheads="1"/>
          </p:cNvSpPr>
          <p:nvPr/>
        </p:nvSpPr>
        <p:spPr bwMode="auto">
          <a:xfrm>
            <a:off x="8750772" y="60512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103</a:t>
            </a:r>
            <a:endParaRPr lang="en-GB" altLang="en-US" sz="1333" b="1">
              <a:solidFill>
                <a:srgbClr val="000000"/>
              </a:solidFill>
              <a:latin typeface="Arial" panose="020B0604020202020204" pitchFamily="34" charset="0"/>
            </a:endParaRPr>
          </a:p>
        </p:txBody>
      </p:sp>
      <p:sp>
        <p:nvSpPr>
          <p:cNvPr id="6232" name="TextBox 71">
            <a:extLst>
              <a:ext uri="{FF2B5EF4-FFF2-40B4-BE49-F238E27FC236}">
                <a16:creationId xmlns:a16="http://schemas.microsoft.com/office/drawing/2014/main" id="{8ADECC2D-9634-40C1-BBFB-0EBC0BADE75D}"/>
              </a:ext>
            </a:extLst>
          </p:cNvPr>
          <p:cNvSpPr txBox="1">
            <a:spLocks noChangeArrowheads="1"/>
          </p:cNvSpPr>
          <p:nvPr/>
        </p:nvSpPr>
        <p:spPr bwMode="auto">
          <a:xfrm>
            <a:off x="5991697" y="60512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100</a:t>
            </a:r>
            <a:endParaRPr lang="en-GB" altLang="en-US" sz="1333" b="1">
              <a:solidFill>
                <a:srgbClr val="000000"/>
              </a:solidFill>
              <a:latin typeface="Arial" panose="020B0604020202020204" pitchFamily="34" charset="0"/>
            </a:endParaRPr>
          </a:p>
        </p:txBody>
      </p:sp>
      <p:sp>
        <p:nvSpPr>
          <p:cNvPr id="6233" name="TextBox 67">
            <a:extLst>
              <a:ext uri="{FF2B5EF4-FFF2-40B4-BE49-F238E27FC236}">
                <a16:creationId xmlns:a16="http://schemas.microsoft.com/office/drawing/2014/main" id="{AF968ED5-4271-4901-9EFA-5E8B733E0447}"/>
              </a:ext>
            </a:extLst>
          </p:cNvPr>
          <p:cNvSpPr txBox="1">
            <a:spLocks noChangeArrowheads="1"/>
          </p:cNvSpPr>
          <p:nvPr/>
        </p:nvSpPr>
        <p:spPr bwMode="auto">
          <a:xfrm>
            <a:off x="5103514" y="6053337"/>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99</a:t>
            </a:r>
            <a:endParaRPr lang="en-GB" altLang="en-US" sz="1333" b="1">
              <a:solidFill>
                <a:srgbClr val="000000"/>
              </a:solidFill>
              <a:latin typeface="Arial" panose="020B0604020202020204" pitchFamily="34" charset="0"/>
            </a:endParaRPr>
          </a:p>
        </p:txBody>
      </p:sp>
      <p:sp>
        <p:nvSpPr>
          <p:cNvPr id="6234" name="TextBox 65">
            <a:extLst>
              <a:ext uri="{FF2B5EF4-FFF2-40B4-BE49-F238E27FC236}">
                <a16:creationId xmlns:a16="http://schemas.microsoft.com/office/drawing/2014/main" id="{6820776C-D970-40F6-A632-1B18DBC6574B}"/>
              </a:ext>
            </a:extLst>
          </p:cNvPr>
          <p:cNvSpPr txBox="1">
            <a:spLocks noChangeArrowheads="1"/>
          </p:cNvSpPr>
          <p:nvPr/>
        </p:nvSpPr>
        <p:spPr bwMode="auto">
          <a:xfrm>
            <a:off x="4258963" y="6053337"/>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dirty="0">
                <a:solidFill>
                  <a:srgbClr val="000000"/>
                </a:solidFill>
                <a:latin typeface="Arial" panose="020B0604020202020204" pitchFamily="34" charset="0"/>
              </a:rPr>
              <a:t>98</a:t>
            </a:r>
            <a:endParaRPr lang="en-GB" altLang="en-US" sz="1333" b="1" dirty="0">
              <a:solidFill>
                <a:srgbClr val="000000"/>
              </a:solidFill>
              <a:latin typeface="Arial" panose="020B0604020202020204" pitchFamily="34" charset="0"/>
            </a:endParaRPr>
          </a:p>
        </p:txBody>
      </p:sp>
      <p:cxnSp>
        <p:nvCxnSpPr>
          <p:cNvPr id="170" name="Straight Connector 114">
            <a:extLst>
              <a:ext uri="{FF2B5EF4-FFF2-40B4-BE49-F238E27FC236}">
                <a16:creationId xmlns:a16="http://schemas.microsoft.com/office/drawing/2014/main" id="{11367E87-3DB5-4FA2-B81E-ACBD2CEC1B72}"/>
              </a:ext>
            </a:extLst>
          </p:cNvPr>
          <p:cNvCxnSpPr>
            <a:cxnSpLocks noChangeShapeType="1"/>
          </p:cNvCxnSpPr>
          <p:nvPr/>
        </p:nvCxnSpPr>
        <p:spPr bwMode="auto">
          <a:xfrm>
            <a:off x="3541184" y="3974770"/>
            <a:ext cx="0" cy="2360083"/>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sp>
        <p:nvSpPr>
          <p:cNvPr id="6236" name="TextBox 63">
            <a:extLst>
              <a:ext uri="{FF2B5EF4-FFF2-40B4-BE49-F238E27FC236}">
                <a16:creationId xmlns:a16="http://schemas.microsoft.com/office/drawing/2014/main" id="{07CF0CA8-29AD-414A-B5BF-1B2965A6D0D4}"/>
              </a:ext>
            </a:extLst>
          </p:cNvPr>
          <p:cNvSpPr txBox="1">
            <a:spLocks noChangeArrowheads="1"/>
          </p:cNvSpPr>
          <p:nvPr/>
        </p:nvSpPr>
        <p:spPr bwMode="auto">
          <a:xfrm>
            <a:off x="3323397" y="6053337"/>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97</a:t>
            </a:r>
            <a:endParaRPr lang="en-GB" altLang="en-US" sz="1333" b="1">
              <a:solidFill>
                <a:srgbClr val="000000"/>
              </a:solidFill>
              <a:latin typeface="Arial" panose="020B0604020202020204" pitchFamily="34" charset="0"/>
            </a:endParaRPr>
          </a:p>
        </p:txBody>
      </p:sp>
      <p:cxnSp>
        <p:nvCxnSpPr>
          <p:cNvPr id="172" name="Straight Connector 114">
            <a:extLst>
              <a:ext uri="{FF2B5EF4-FFF2-40B4-BE49-F238E27FC236}">
                <a16:creationId xmlns:a16="http://schemas.microsoft.com/office/drawing/2014/main" id="{08A72F16-A77B-468C-B936-DC84EB720556}"/>
              </a:ext>
            </a:extLst>
          </p:cNvPr>
          <p:cNvCxnSpPr>
            <a:cxnSpLocks noChangeShapeType="1"/>
          </p:cNvCxnSpPr>
          <p:nvPr/>
        </p:nvCxnSpPr>
        <p:spPr bwMode="auto">
          <a:xfrm flipH="1">
            <a:off x="2599268" y="3955720"/>
            <a:ext cx="14817" cy="2383367"/>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sp>
        <p:nvSpPr>
          <p:cNvPr id="106" name="Rectangle 105">
            <a:extLst>
              <a:ext uri="{FF2B5EF4-FFF2-40B4-BE49-F238E27FC236}">
                <a16:creationId xmlns:a16="http://schemas.microsoft.com/office/drawing/2014/main" id="{E9242F90-3852-493C-B883-B6C152B3F332}"/>
              </a:ext>
            </a:extLst>
          </p:cNvPr>
          <p:cNvSpPr/>
          <p:nvPr/>
        </p:nvSpPr>
        <p:spPr bwMode="auto">
          <a:xfrm>
            <a:off x="2290235" y="4044620"/>
            <a:ext cx="2709104" cy="1248833"/>
          </a:xfrm>
          <a:prstGeom prst="rect">
            <a:avLst/>
          </a:prstGeom>
          <a:solidFill>
            <a:schemeClr val="bg1">
              <a:lumMod val="85000"/>
              <a:alpha val="54000"/>
            </a:schemeClr>
          </a:solidFill>
          <a:ln w="9525" cap="flat" cmpd="sng" algn="ctr">
            <a:solidFill>
              <a:schemeClr val="tx1"/>
            </a:solidFill>
            <a:prstDash val="solid"/>
            <a:round/>
            <a:headEnd type="none" w="med" len="med"/>
            <a:tailEnd type="none" w="med" len="med"/>
          </a:ln>
          <a:effectLst/>
        </p:spPr>
        <p:txBody>
          <a:bodyPr/>
          <a:lstStyle/>
          <a:p>
            <a:pPr algn="ctr">
              <a:defRPr/>
            </a:pPr>
            <a:r>
              <a:rPr lang="en-GB" altLang="en-US" sz="2400" b="1" dirty="0"/>
              <a:t>SA1 Content def. </a:t>
            </a:r>
            <a:endParaRPr lang="fr-FR" sz="1067" b="1" dirty="0">
              <a:ea typeface="ＭＳ Ｐゴシック" charset="-128"/>
              <a:cs typeface="Arial" pitchFamily="34" charset="0"/>
            </a:endParaRPr>
          </a:p>
        </p:txBody>
      </p:sp>
      <p:sp>
        <p:nvSpPr>
          <p:cNvPr id="2" name="Rectangle 1">
            <a:extLst>
              <a:ext uri="{FF2B5EF4-FFF2-40B4-BE49-F238E27FC236}">
                <a16:creationId xmlns:a16="http://schemas.microsoft.com/office/drawing/2014/main" id="{4B5D15AC-DAD0-48B8-8DE6-4C1DB6A4308A}"/>
              </a:ext>
            </a:extLst>
          </p:cNvPr>
          <p:cNvSpPr/>
          <p:nvPr/>
        </p:nvSpPr>
        <p:spPr>
          <a:xfrm>
            <a:off x="2516697" y="4442325"/>
            <a:ext cx="1178671" cy="365091"/>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D2BA9477-FF8D-4412-88B7-C500CFB1F222}"/>
              </a:ext>
            </a:extLst>
          </p:cNvPr>
          <p:cNvSpPr/>
          <p:nvPr/>
        </p:nvSpPr>
        <p:spPr>
          <a:xfrm>
            <a:off x="92278" y="1861716"/>
            <a:ext cx="11758875" cy="1915582"/>
          </a:xfrm>
          <a:prstGeom prst="rect">
            <a:avLst/>
          </a:prstGeom>
          <a:solidFill>
            <a:schemeClr val="bg1">
              <a:lumMod val="9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TextBox 1">
            <a:extLst>
              <a:ext uri="{FF2B5EF4-FFF2-40B4-BE49-F238E27FC236}">
                <a16:creationId xmlns:a16="http://schemas.microsoft.com/office/drawing/2014/main" id="{74940DEC-B4BC-455E-97B3-92915FEF0195}"/>
              </a:ext>
            </a:extLst>
          </p:cNvPr>
          <p:cNvSpPr txBox="1">
            <a:spLocks noChangeArrowheads="1"/>
          </p:cNvSpPr>
          <p:nvPr/>
        </p:nvSpPr>
        <p:spPr bwMode="auto">
          <a:xfrm>
            <a:off x="2503029" y="4432898"/>
            <a:ext cx="1195916" cy="391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80000"/>
              </a:lnSpc>
            </a:pPr>
            <a:r>
              <a:rPr lang="en-GB" altLang="en-US" sz="1200" b="1" dirty="0"/>
              <a:t>SIDs</a:t>
            </a:r>
            <a:br>
              <a:rPr lang="en-GB" altLang="en-US" sz="1200" b="1" dirty="0"/>
            </a:br>
            <a:r>
              <a:rPr lang="en-GB" altLang="en-US" sz="1200" b="1" dirty="0"/>
              <a:t>presentation</a:t>
            </a:r>
          </a:p>
        </p:txBody>
      </p:sp>
      <p:sp>
        <p:nvSpPr>
          <p:cNvPr id="101" name="Rectangle 100">
            <a:extLst>
              <a:ext uri="{FF2B5EF4-FFF2-40B4-BE49-F238E27FC236}">
                <a16:creationId xmlns:a16="http://schemas.microsoft.com/office/drawing/2014/main" id="{C5DDB82F-A2B9-472F-99B6-AC59CE241987}"/>
              </a:ext>
            </a:extLst>
          </p:cNvPr>
          <p:cNvSpPr/>
          <p:nvPr/>
        </p:nvSpPr>
        <p:spPr>
          <a:xfrm>
            <a:off x="3416906" y="4859726"/>
            <a:ext cx="1178671" cy="365091"/>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TextBox 94">
            <a:extLst>
              <a:ext uri="{FF2B5EF4-FFF2-40B4-BE49-F238E27FC236}">
                <a16:creationId xmlns:a16="http://schemas.microsoft.com/office/drawing/2014/main" id="{A4426BB7-0AB1-4632-A173-E0D89DA472F3}"/>
              </a:ext>
            </a:extLst>
          </p:cNvPr>
          <p:cNvSpPr txBox="1">
            <a:spLocks noChangeArrowheads="1"/>
          </p:cNvSpPr>
          <p:nvPr/>
        </p:nvSpPr>
        <p:spPr bwMode="auto">
          <a:xfrm>
            <a:off x="3492220" y="4865386"/>
            <a:ext cx="1009223" cy="391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80000"/>
              </a:lnSpc>
            </a:pPr>
            <a:r>
              <a:rPr lang="en-GB" altLang="en-US" sz="1200" b="1" dirty="0"/>
              <a:t>SIDs</a:t>
            </a:r>
            <a:br>
              <a:rPr lang="en-GB" altLang="en-US" sz="1200" b="1" dirty="0"/>
            </a:br>
            <a:r>
              <a:rPr lang="en-GB" altLang="en-US" sz="1200" b="1" dirty="0"/>
              <a:t>agreement</a:t>
            </a:r>
          </a:p>
        </p:txBody>
      </p:sp>
      <p:cxnSp>
        <p:nvCxnSpPr>
          <p:cNvPr id="113" name="Straight Connector 114">
            <a:extLst>
              <a:ext uri="{FF2B5EF4-FFF2-40B4-BE49-F238E27FC236}">
                <a16:creationId xmlns:a16="http://schemas.microsoft.com/office/drawing/2014/main" id="{92AFFC19-FB7D-4A48-BFA9-B40052C32126}"/>
              </a:ext>
            </a:extLst>
          </p:cNvPr>
          <p:cNvCxnSpPr>
            <a:cxnSpLocks noChangeShapeType="1"/>
          </p:cNvCxnSpPr>
          <p:nvPr/>
        </p:nvCxnSpPr>
        <p:spPr bwMode="auto">
          <a:xfrm>
            <a:off x="6915769" y="3954026"/>
            <a:ext cx="0" cy="2658533"/>
          </a:xfrm>
          <a:prstGeom prst="line">
            <a:avLst/>
          </a:prstGeom>
          <a:ln>
            <a:headEnd/>
            <a:tailEnd/>
          </a:ln>
        </p:spPr>
        <p:style>
          <a:lnRef idx="2">
            <a:schemeClr val="dk1"/>
          </a:lnRef>
          <a:fillRef idx="0">
            <a:schemeClr val="dk1"/>
          </a:fillRef>
          <a:effectRef idx="1">
            <a:schemeClr val="dk1"/>
          </a:effectRef>
          <a:fontRef idx="minor">
            <a:schemeClr val="tx1"/>
          </a:fontRef>
        </p:style>
      </p:cxnSp>
      <p:sp>
        <p:nvSpPr>
          <p:cNvPr id="114" name="TextBox 65">
            <a:extLst>
              <a:ext uri="{FF2B5EF4-FFF2-40B4-BE49-F238E27FC236}">
                <a16:creationId xmlns:a16="http://schemas.microsoft.com/office/drawing/2014/main" id="{73ED0D90-DDE7-421E-B501-F6E0E439E46F}"/>
              </a:ext>
            </a:extLst>
          </p:cNvPr>
          <p:cNvSpPr txBox="1">
            <a:spLocks noChangeArrowheads="1"/>
          </p:cNvSpPr>
          <p:nvPr/>
        </p:nvSpPr>
        <p:spPr bwMode="auto">
          <a:xfrm>
            <a:off x="5705145" y="6507175"/>
            <a:ext cx="24439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i="1" dirty="0">
                <a:solidFill>
                  <a:srgbClr val="000000"/>
                </a:solidFill>
                <a:latin typeface="Arial" panose="020B0604020202020204" pitchFamily="34" charset="0"/>
              </a:rPr>
              <a:t>100bis ad-hoc</a:t>
            </a:r>
            <a:endParaRPr lang="en-GB" altLang="en-US" sz="1333" b="1" i="1" dirty="0">
              <a:solidFill>
                <a:srgbClr val="000000"/>
              </a:solidFill>
              <a:latin typeface="Arial" panose="020B0604020202020204" pitchFamily="34" charset="0"/>
            </a:endParaRPr>
          </a:p>
        </p:txBody>
      </p:sp>
      <p:sp>
        <p:nvSpPr>
          <p:cNvPr id="4" name="Rectangle 3">
            <a:extLst>
              <a:ext uri="{FF2B5EF4-FFF2-40B4-BE49-F238E27FC236}">
                <a16:creationId xmlns:a16="http://schemas.microsoft.com/office/drawing/2014/main" id="{1CCDBBD8-7B96-434F-A0E1-F334AECF83CD}"/>
              </a:ext>
            </a:extLst>
          </p:cNvPr>
          <p:cNvSpPr/>
          <p:nvPr/>
        </p:nvSpPr>
        <p:spPr>
          <a:xfrm>
            <a:off x="10202779" y="6389772"/>
            <a:ext cx="1976522" cy="468227"/>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7" name="Title 1">
            <a:extLst>
              <a:ext uri="{FF2B5EF4-FFF2-40B4-BE49-F238E27FC236}">
                <a16:creationId xmlns:a16="http://schemas.microsoft.com/office/drawing/2014/main" id="{8B525934-27EC-4ABE-83A8-ACF7933E723C}"/>
              </a:ext>
            </a:extLst>
          </p:cNvPr>
          <p:cNvSpPr>
            <a:spLocks noGrp="1"/>
          </p:cNvSpPr>
          <p:nvPr>
            <p:ph type="title"/>
          </p:nvPr>
        </p:nvSpPr>
        <p:spPr>
          <a:xfrm>
            <a:off x="349249" y="192814"/>
            <a:ext cx="10515600" cy="1325563"/>
          </a:xfrm>
        </p:spPr>
        <p:txBody>
          <a:bodyPr/>
          <a:lstStyle/>
          <a:p>
            <a:r>
              <a:rPr lang="en-US" sz="4800" b="1" dirty="0"/>
              <a:t>Rel-19 content definition exercise</a:t>
            </a:r>
          </a:p>
        </p:txBody>
      </p:sp>
      <p:sp>
        <p:nvSpPr>
          <p:cNvPr id="6" name="Speech Bubble: Rectangle 5">
            <a:extLst>
              <a:ext uri="{FF2B5EF4-FFF2-40B4-BE49-F238E27FC236}">
                <a16:creationId xmlns:a16="http://schemas.microsoft.com/office/drawing/2014/main" id="{E08E059C-5946-4E43-8E0D-7B15D4744336}"/>
              </a:ext>
            </a:extLst>
          </p:cNvPr>
          <p:cNvSpPr/>
          <p:nvPr/>
        </p:nvSpPr>
        <p:spPr>
          <a:xfrm>
            <a:off x="303338" y="5119437"/>
            <a:ext cx="1751718" cy="564144"/>
          </a:xfrm>
          <a:prstGeom prst="wedgeRectCallout">
            <a:avLst>
              <a:gd name="adj1" fmla="val 68707"/>
              <a:gd name="adj2" fmla="val 128614"/>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r>
              <a:rPr lang="nl-NL" dirty="0">
                <a:solidFill>
                  <a:schemeClr val="tx1"/>
                </a:solidFill>
              </a:rPr>
              <a:t>Rel-18 Stage 1 completion</a:t>
            </a:r>
            <a:endParaRPr lang="en-GB" dirty="0">
              <a:solidFill>
                <a:schemeClr val="tx1"/>
              </a:solidFill>
            </a:endParaRPr>
          </a:p>
        </p:txBody>
      </p:sp>
      <p:sp>
        <p:nvSpPr>
          <p:cNvPr id="111" name="Speech Bubble: Rectangle 110">
            <a:extLst>
              <a:ext uri="{FF2B5EF4-FFF2-40B4-BE49-F238E27FC236}">
                <a16:creationId xmlns:a16="http://schemas.microsoft.com/office/drawing/2014/main" id="{91AE062C-1F95-41DC-8819-CE8DA6507319}"/>
              </a:ext>
            </a:extLst>
          </p:cNvPr>
          <p:cNvSpPr/>
          <p:nvPr/>
        </p:nvSpPr>
        <p:spPr>
          <a:xfrm>
            <a:off x="5384166" y="4545042"/>
            <a:ext cx="2503789" cy="564144"/>
          </a:xfrm>
          <a:prstGeom prst="wedgeRectCallout">
            <a:avLst>
              <a:gd name="adj1" fmla="val -78073"/>
              <a:gd name="adj2" fmla="val 234183"/>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r>
              <a:rPr lang="nl-NL" dirty="0">
                <a:solidFill>
                  <a:schemeClr val="tx1"/>
                </a:solidFill>
              </a:rPr>
              <a:t>Kick-off of Rel-19 studies agreed at SA1#97e</a:t>
            </a:r>
            <a:endParaRPr lang="en-GB" dirty="0">
              <a:solidFill>
                <a:schemeClr val="tx1"/>
              </a:solidFill>
            </a:endParaRPr>
          </a:p>
        </p:txBody>
      </p:sp>
      <p:sp>
        <p:nvSpPr>
          <p:cNvPr id="108" name="Chevron 60">
            <a:extLst>
              <a:ext uri="{FF2B5EF4-FFF2-40B4-BE49-F238E27FC236}">
                <a16:creationId xmlns:a16="http://schemas.microsoft.com/office/drawing/2014/main" id="{29B64F4C-E1D6-4120-9813-2E1EF298A6FF}"/>
              </a:ext>
            </a:extLst>
          </p:cNvPr>
          <p:cNvSpPr/>
          <p:nvPr/>
        </p:nvSpPr>
        <p:spPr bwMode="auto">
          <a:xfrm>
            <a:off x="3367388" y="5430373"/>
            <a:ext cx="5200653" cy="338554"/>
          </a:xfrm>
          <a:prstGeom prst="chevron">
            <a:avLst/>
          </a:prstGeom>
          <a:solidFill>
            <a:srgbClr val="00B0F0"/>
          </a:solidFill>
          <a:ln w="12700" cap="flat" cmpd="sng" algn="ctr">
            <a:solidFill>
              <a:schemeClr val="tx1"/>
            </a:solidFill>
            <a:prstDash val="solid"/>
            <a:round/>
            <a:headEnd type="none" w="med" len="med"/>
            <a:tailEnd type="none" w="med" len="med"/>
          </a:ln>
          <a:effectLst/>
        </p:spPr>
        <p:txBody>
          <a:bodyPr lIns="0" rIns="0"/>
          <a:lstStyle/>
          <a:p>
            <a:pPr algn="ctr">
              <a:defRPr/>
            </a:pPr>
            <a:r>
              <a:rPr lang="fr-FR" sz="1600" b="1" dirty="0">
                <a:ea typeface="ＭＳ Ｐゴシック" charset="-128"/>
                <a:cs typeface="Arial" pitchFamily="34" charset="0"/>
              </a:rPr>
              <a:t>Stage 1                                                                           80%</a:t>
            </a:r>
          </a:p>
        </p:txBody>
      </p:sp>
    </p:spTree>
    <p:extLst>
      <p:ext uri="{BB962C8B-B14F-4D97-AF65-F5344CB8AC3E}">
        <p14:creationId xmlns:p14="http://schemas.microsoft.com/office/powerpoint/2010/main" val="339710250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1FFF06-0690-4B7F-8215-492F7087E459}"/>
              </a:ext>
            </a:extLst>
          </p:cNvPr>
          <p:cNvSpPr/>
          <p:nvPr/>
        </p:nvSpPr>
        <p:spPr>
          <a:xfrm>
            <a:off x="8906005" y="1253331"/>
            <a:ext cx="3160734" cy="105218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26659" y="1306861"/>
            <a:ext cx="10515600"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ts val="600"/>
              </a:spcAft>
              <a:buBlip>
                <a:blip r:embed="rId2"/>
              </a:buBlip>
            </a:pPr>
            <a:r>
              <a:rPr lang="nl-NL" sz="2600" dirty="0"/>
              <a:t>It was helpful for companies to have </a:t>
            </a:r>
            <a:r>
              <a:rPr lang="nl-NL" sz="2600" b="1" dirty="0"/>
              <a:t>all different ideas “over the table” </a:t>
            </a:r>
            <a:r>
              <a:rPr lang="nl-NL" sz="2600" dirty="0"/>
              <a:t>at the same time</a:t>
            </a:r>
            <a:r>
              <a:rPr lang="en-US" sz="2600" dirty="0">
                <a:ea typeface="MS PGothic" panose="020B0600070205080204" pitchFamily="34" charset="-128"/>
              </a:rPr>
              <a:t>. </a:t>
            </a:r>
          </a:p>
          <a:p>
            <a:pPr marL="452438" indent="-452438" algn="just" eaLnBrk="0" fontAlgn="base" hangingPunct="0">
              <a:spcBef>
                <a:spcPct val="20000"/>
              </a:spcBef>
              <a:spcAft>
                <a:spcPts val="600"/>
              </a:spcAft>
              <a:buBlip>
                <a:blip r:embed="rId2"/>
              </a:buBlip>
            </a:pPr>
            <a:r>
              <a:rPr lang="en-US" sz="2600" dirty="0">
                <a:ea typeface="MS PGothic" panose="020B0600070205080204" pitchFamily="34" charset="-128"/>
              </a:rPr>
              <a:t>It </a:t>
            </a:r>
            <a:r>
              <a:rPr lang="nl-NL" sz="2600" dirty="0"/>
              <a:t>was important that the leadership had and </a:t>
            </a:r>
            <a:r>
              <a:rPr lang="nl-NL" sz="2600" b="1" dirty="0"/>
              <a:t>idea of the capacity of the group</a:t>
            </a:r>
            <a:r>
              <a:rPr lang="nl-NL" sz="2600" dirty="0"/>
              <a:t> (based on previous experiences) and share it  with the group.</a:t>
            </a:r>
          </a:p>
          <a:p>
            <a:pPr marL="909638" lvl="1" indent="-452438" algn="just" eaLnBrk="0" fontAlgn="base" hangingPunct="0">
              <a:spcBef>
                <a:spcPct val="20000"/>
              </a:spcBef>
              <a:spcAft>
                <a:spcPts val="600"/>
              </a:spcAft>
              <a:buBlip>
                <a:blip r:embed="rId2"/>
              </a:buBlip>
            </a:pPr>
            <a:r>
              <a:rPr lang="nl-NL" sz="2000" dirty="0"/>
              <a:t>A prioritization meeting was scheduled to filter out some SIDs in case the capacity was exceeded, but this meeting will finally not be needed </a:t>
            </a:r>
          </a:p>
          <a:p>
            <a:pPr marL="452438" indent="-452438" algn="just" eaLnBrk="0" fontAlgn="base" hangingPunct="0">
              <a:spcBef>
                <a:spcPct val="20000"/>
              </a:spcBef>
              <a:spcAft>
                <a:spcPts val="600"/>
              </a:spcAft>
              <a:buBlip>
                <a:blip r:embed="rId2"/>
              </a:buBlip>
            </a:pPr>
            <a:r>
              <a:rPr lang="nl-NL" sz="2600" dirty="0"/>
              <a:t>The key </a:t>
            </a:r>
            <a:r>
              <a:rPr lang="nl-NL" sz="2600" i="1" dirty="0"/>
              <a:t>success factor </a:t>
            </a:r>
            <a:r>
              <a:rPr lang="nl-NL" sz="2600" dirty="0"/>
              <a:t>was the </a:t>
            </a:r>
            <a:r>
              <a:rPr lang="nl-NL" sz="2600" b="1" dirty="0"/>
              <a:t>efforts of the proponents companies to compromise</a:t>
            </a:r>
            <a:r>
              <a:rPr lang="nl-NL" sz="2600" dirty="0"/>
              <a:t>, as many SIDs were not accepted. </a:t>
            </a:r>
          </a:p>
          <a:p>
            <a:pPr marL="452438" indent="-452438" algn="just" eaLnBrk="0" fontAlgn="base" hangingPunct="0">
              <a:spcBef>
                <a:spcPct val="20000"/>
              </a:spcBef>
              <a:spcAft>
                <a:spcPts val="600"/>
              </a:spcAft>
              <a:buBlip>
                <a:blip r:embed="rId2"/>
              </a:buBlip>
            </a:pPr>
            <a:r>
              <a:rPr lang="en-GB" sz="2600" b="1" dirty="0"/>
              <a:t>Points of attention</a:t>
            </a:r>
          </a:p>
          <a:p>
            <a:pPr marL="909638" lvl="1" indent="-452438" algn="just" eaLnBrk="0" fontAlgn="base" hangingPunct="0">
              <a:spcBef>
                <a:spcPct val="20000"/>
              </a:spcBef>
              <a:buBlip>
                <a:blip r:embed="rId2"/>
              </a:buBlip>
            </a:pPr>
            <a:r>
              <a:rPr lang="en-US" sz="2000" dirty="0"/>
              <a:t>Agreed studies have progressed slower during the content definition process, From next SA1 meeting onwards, the “normal” agenda will be followed, i.e. progressing the agreed SIDs. </a:t>
            </a:r>
            <a:r>
              <a:rPr lang="en-GB" sz="2000" dirty="0"/>
              <a:t>An ad-hoc meeting in January 2023 has been planed. </a:t>
            </a:r>
          </a:p>
          <a:p>
            <a:pPr marL="909638" lvl="1" indent="-452438" algn="just" eaLnBrk="0" fontAlgn="base" hangingPunct="0">
              <a:spcBef>
                <a:spcPct val="20000"/>
              </a:spcBef>
              <a:buBlip>
                <a:blip r:embed="rId2"/>
              </a:buBlip>
            </a:pPr>
            <a:r>
              <a:rPr lang="en-GB" sz="2000" dirty="0"/>
              <a:t>Companies made an effort to bring all their ideas at the beginning of the release. Nevertheless, exception for new ideas are possible up to consensus of the group. </a:t>
            </a:r>
            <a:endParaRPr lang="en-GB" sz="2000" b="1" dirty="0"/>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626659" y="7771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a:t>Chairperson’s remarks</a:t>
            </a:r>
          </a:p>
        </p:txBody>
      </p:sp>
    </p:spTree>
    <p:extLst>
      <p:ext uri="{BB962C8B-B14F-4D97-AF65-F5344CB8AC3E}">
        <p14:creationId xmlns:p14="http://schemas.microsoft.com/office/powerpoint/2010/main" val="302518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66F5BC4-3375-49DB-ADDC-27AA39A44C15}"/>
              </a:ext>
            </a:extLst>
          </p:cNvPr>
          <p:cNvSpPr/>
          <p:nvPr/>
        </p:nvSpPr>
        <p:spPr>
          <a:xfrm>
            <a:off x="8840955" y="1263300"/>
            <a:ext cx="3160734" cy="105218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8B1A3A87-DFCE-4F38-8538-4486A4593CD6}"/>
              </a:ext>
            </a:extLst>
          </p:cNvPr>
          <p:cNvSpPr/>
          <p:nvPr/>
        </p:nvSpPr>
        <p:spPr>
          <a:xfrm>
            <a:off x="452409" y="4185497"/>
            <a:ext cx="5876612" cy="2316078"/>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GB" dirty="0"/>
              <a:t>Study on Energy Efficiency as service criteria (</a:t>
            </a:r>
            <a:r>
              <a:rPr lang="en-GB" dirty="0" err="1">
                <a:hlinkClick r:id="rId2" action="ppaction://hlinksldjump"/>
              </a:rPr>
              <a:t>FS_EnergyServ</a:t>
            </a:r>
            <a:r>
              <a:rPr lang="en-GB" dirty="0"/>
              <a:t>)</a:t>
            </a:r>
          </a:p>
          <a:p>
            <a:pPr marL="285750" indent="-285750">
              <a:buFontTx/>
              <a:buChar char="-"/>
            </a:pPr>
            <a:r>
              <a:rPr lang="en-GB" dirty="0"/>
              <a:t>Study on Upper layer traffic steering, switching and split over dual 3GPP access (</a:t>
            </a:r>
            <a:r>
              <a:rPr lang="en-GB" dirty="0" err="1">
                <a:hlinkClick r:id="rId3" action="ppaction://hlinksldjump"/>
              </a:rPr>
              <a:t>FS_DualSteer</a:t>
            </a:r>
            <a:r>
              <a:rPr lang="en-GB" dirty="0"/>
              <a:t>)</a:t>
            </a:r>
            <a:endParaRPr lang="en-US" dirty="0"/>
          </a:p>
          <a:p>
            <a:pPr marL="285750" indent="-285750">
              <a:buFontTx/>
              <a:buChar char="-"/>
            </a:pPr>
            <a:r>
              <a:rPr lang="en-GB" dirty="0"/>
              <a:t>Study on AI/ML Model Transfer_Phase2 (</a:t>
            </a:r>
            <a:r>
              <a:rPr lang="en-GB" dirty="0">
                <a:hlinkClick r:id="rId4" action="ppaction://hlinksldjump"/>
              </a:rPr>
              <a:t>FS_</a:t>
            </a:r>
            <a:r>
              <a:rPr lang="en-US" dirty="0">
                <a:hlinkClick r:id="rId4" action="ppaction://hlinksldjump"/>
              </a:rPr>
              <a:t>AIML_MT_Ph2</a:t>
            </a:r>
            <a:r>
              <a:rPr lang="en-US" dirty="0"/>
              <a:t>)</a:t>
            </a:r>
          </a:p>
          <a:p>
            <a:pPr marL="285750" indent="-285750">
              <a:buFontTx/>
              <a:buChar char="-"/>
            </a:pPr>
            <a:r>
              <a:rPr lang="en-GB" dirty="0"/>
              <a:t>Study on Network Sharing Aspects (</a:t>
            </a:r>
            <a:r>
              <a:rPr lang="en-GB" dirty="0">
                <a:hlinkClick r:id="rId5" action="ppaction://hlinksldjump"/>
              </a:rPr>
              <a:t>FS_</a:t>
            </a:r>
            <a:r>
              <a:rPr lang="en-US" dirty="0">
                <a:hlinkClick r:id="rId5" action="ppaction://hlinksldjump"/>
              </a:rPr>
              <a:t>NetShare</a:t>
            </a:r>
            <a:r>
              <a:rPr lang="en-US" dirty="0"/>
              <a:t>)</a:t>
            </a:r>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452409" y="1410118"/>
            <a:ext cx="5876612" cy="240649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a:p>
            <a:pPr marL="285750" indent="-285750">
              <a:buFontTx/>
              <a:buChar char="-"/>
            </a:pPr>
            <a:r>
              <a:rPr lang="en-GB" dirty="0"/>
              <a:t>Study on Integrated Sensing and Communication (</a:t>
            </a:r>
            <a:r>
              <a:rPr lang="en-GB" dirty="0">
                <a:hlinkClick r:id="rId6" action="ppaction://hlinksldjump"/>
              </a:rPr>
              <a:t>FS_</a:t>
            </a:r>
            <a:r>
              <a:rPr lang="de-DE" dirty="0">
                <a:hlinkClick r:id="rId6" action="ppaction://hlinksldjump"/>
              </a:rPr>
              <a:t>Sensing</a:t>
            </a:r>
            <a:r>
              <a:rPr lang="de-DE" dirty="0"/>
              <a:t>)</a:t>
            </a:r>
          </a:p>
          <a:p>
            <a:pPr marL="285750" indent="-285750">
              <a:buFontTx/>
              <a:buChar char="-"/>
            </a:pPr>
            <a:r>
              <a:rPr lang="en-GB" dirty="0"/>
              <a:t>Study on Ambient power-enabled Internet of Things (</a:t>
            </a:r>
            <a:r>
              <a:rPr lang="en-GB" dirty="0">
                <a:hlinkClick r:id="rId7" action="ppaction://hlinksldjump"/>
              </a:rPr>
              <a:t>FS_</a:t>
            </a:r>
            <a:r>
              <a:rPr lang="de-DE" dirty="0">
                <a:hlinkClick r:id="rId7" action="ppaction://hlinksldjump"/>
              </a:rPr>
              <a:t>Ambient IoT</a:t>
            </a:r>
            <a:r>
              <a:rPr lang="de-DE" dirty="0"/>
              <a:t>)</a:t>
            </a:r>
          </a:p>
          <a:p>
            <a:pPr marL="285750" indent="-285750">
              <a:buFontTx/>
              <a:buChar char="-"/>
            </a:pPr>
            <a:r>
              <a:rPr lang="en-US" dirty="0"/>
              <a:t>Study on Localized Mobile Metaverse Services (</a:t>
            </a:r>
            <a:r>
              <a:rPr lang="en-US" dirty="0" err="1">
                <a:hlinkClick r:id="rId8" action="ppaction://hlinksldjump"/>
              </a:rPr>
              <a:t>FS_Metaverse</a:t>
            </a:r>
            <a:r>
              <a:rPr lang="en-US" dirty="0"/>
              <a:t>)</a:t>
            </a:r>
            <a:endParaRPr lang="en-GB" dirty="0"/>
          </a:p>
          <a:p>
            <a:pPr marL="285750" indent="-285750">
              <a:buFontTx/>
              <a:buChar char="-"/>
            </a:pPr>
            <a:r>
              <a:rPr lang="en-GB" dirty="0"/>
              <a:t>Study on roaming value added services (</a:t>
            </a:r>
            <a:r>
              <a:rPr lang="en-GB" dirty="0">
                <a:hlinkClick r:id="rId9" action="ppaction://hlinksldjump"/>
              </a:rPr>
              <a:t>FS_RVAS</a:t>
            </a:r>
            <a:r>
              <a:rPr lang="en-GB" dirty="0"/>
              <a:t>)</a:t>
            </a:r>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725885" y="1335325"/>
            <a:ext cx="5002771" cy="3358089"/>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GB" dirty="0"/>
              <a:t>Study on Network of Service Robots with Ambient Intelligence (</a:t>
            </a:r>
            <a:r>
              <a:rPr lang="en-US" dirty="0">
                <a:hlinkClick r:id="rId10" action="ppaction://hlinksldjump"/>
              </a:rPr>
              <a:t>FS_SOBOT</a:t>
            </a:r>
            <a:r>
              <a:rPr lang="en-US" dirty="0"/>
              <a:t>)</a:t>
            </a:r>
          </a:p>
          <a:p>
            <a:pPr marL="285750" indent="-285750">
              <a:buFontTx/>
              <a:buChar char="-"/>
            </a:pPr>
            <a:r>
              <a:rPr lang="en-GB" dirty="0"/>
              <a:t>Study on satellite access </a:t>
            </a:r>
            <a:r>
              <a:rPr lang="en-US" dirty="0"/>
              <a:t>- Phase 3 (</a:t>
            </a:r>
            <a:r>
              <a:rPr lang="en-GB" dirty="0">
                <a:hlinkClick r:id="rId11" action="ppaction://hlinksldjump"/>
              </a:rPr>
              <a:t>FS_5GSAT_Ph3</a:t>
            </a:r>
            <a:r>
              <a:rPr lang="en-GB" dirty="0"/>
              <a:t>)</a:t>
            </a:r>
            <a:r>
              <a:rPr lang="en-US" dirty="0"/>
              <a:t> </a:t>
            </a:r>
          </a:p>
          <a:p>
            <a:pPr marL="285750" indent="-285750">
              <a:buFontTx/>
              <a:buChar char="-"/>
            </a:pPr>
            <a:r>
              <a:rPr lang="en-GB" dirty="0"/>
              <a:t>Study on UAV Phase 3 (</a:t>
            </a:r>
            <a:r>
              <a:rPr lang="en-GB" dirty="0">
                <a:hlinkClick r:id="rId12" action="ppaction://hlinksldjump"/>
              </a:rPr>
              <a:t>FS_</a:t>
            </a:r>
            <a:r>
              <a:rPr lang="en-US" dirty="0">
                <a:hlinkClick r:id="rId12" action="ppaction://hlinksldjump"/>
              </a:rPr>
              <a:t>UAV_Ph3</a:t>
            </a:r>
            <a:r>
              <a:rPr lang="en-US" dirty="0"/>
              <a:t>)</a:t>
            </a:r>
          </a:p>
          <a:p>
            <a:pPr marL="285750" indent="-285750">
              <a:buFontTx/>
              <a:buChar char="-"/>
            </a:pPr>
            <a:r>
              <a:rPr lang="en-GB" dirty="0"/>
              <a:t>Study on FRMCS - Phase 5 (</a:t>
            </a:r>
            <a:r>
              <a:rPr lang="en-GB" dirty="0">
                <a:hlinkClick r:id="rId13" action="ppaction://hlinksldjump"/>
              </a:rPr>
              <a:t>FS_</a:t>
            </a:r>
            <a:r>
              <a:rPr lang="en-US" dirty="0">
                <a:hlinkClick r:id="rId13" action="ppaction://hlinksldjump"/>
              </a:rPr>
              <a:t>FRMCS_Ph5</a:t>
            </a:r>
            <a:r>
              <a:rPr lang="en-US" dirty="0"/>
              <a:t>)</a:t>
            </a:r>
          </a:p>
          <a:p>
            <a:pPr marL="285750" indent="-285750">
              <a:buFontTx/>
              <a:buChar char="-"/>
            </a:pPr>
            <a:endParaRPr lang="en-US" dirty="0"/>
          </a:p>
          <a:p>
            <a:r>
              <a:rPr lang="en-US" dirty="0"/>
              <a:t>Cont. Rel-18:</a:t>
            </a:r>
          </a:p>
          <a:p>
            <a:pPr marL="285750" indent="-285750">
              <a:buFontTx/>
              <a:buChar char="-"/>
            </a:pPr>
            <a:r>
              <a:rPr lang="en-US" dirty="0"/>
              <a:t>Study on Supporting of Railway Smart Station Services (</a:t>
            </a:r>
            <a:r>
              <a:rPr lang="en-US" dirty="0">
                <a:hlinkClick r:id="rId14" action="ppaction://hlinksldjump"/>
              </a:rPr>
              <a:t>FS_RAILSS</a:t>
            </a:r>
            <a:r>
              <a:rPr lang="en-US" dirty="0"/>
              <a:t>)</a:t>
            </a:r>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836294" y="3929699"/>
            <a:ext cx="2284903"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a:t>
            </a:r>
          </a:p>
        </p:txBody>
      </p:sp>
      <p:sp>
        <p:nvSpPr>
          <p:cNvPr id="9" name="Rectangle 8">
            <a:extLst>
              <a:ext uri="{FF2B5EF4-FFF2-40B4-BE49-F238E27FC236}">
                <a16:creationId xmlns:a16="http://schemas.microsoft.com/office/drawing/2014/main" id="{BD8B0073-3350-4011-A1AA-2521F2E973F4}"/>
              </a:ext>
            </a:extLst>
          </p:cNvPr>
          <p:cNvSpPr/>
          <p:nvPr/>
        </p:nvSpPr>
        <p:spPr>
          <a:xfrm>
            <a:off x="836293" y="1189784"/>
            <a:ext cx="2284903"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a:t>
            </a:r>
          </a:p>
        </p:txBody>
      </p:sp>
      <p:sp>
        <p:nvSpPr>
          <p:cNvPr id="10" name="Rectangle 9">
            <a:extLst>
              <a:ext uri="{FF2B5EF4-FFF2-40B4-BE49-F238E27FC236}">
                <a16:creationId xmlns:a16="http://schemas.microsoft.com/office/drawing/2014/main" id="{451AD876-C7B9-437B-B3AE-914F68151F0A}"/>
              </a:ext>
            </a:extLst>
          </p:cNvPr>
          <p:cNvSpPr/>
          <p:nvPr/>
        </p:nvSpPr>
        <p:spPr>
          <a:xfrm>
            <a:off x="6998918" y="1118830"/>
            <a:ext cx="2744397" cy="39426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a:t>
            </a:r>
          </a:p>
        </p:txBody>
      </p:sp>
      <p:sp>
        <p:nvSpPr>
          <p:cNvPr id="16" name="Title 1">
            <a:extLst>
              <a:ext uri="{FF2B5EF4-FFF2-40B4-BE49-F238E27FC236}">
                <a16:creationId xmlns:a16="http://schemas.microsoft.com/office/drawing/2014/main" id="{EFBF5530-4189-4F4D-AE53-80E3C1BB067E}"/>
              </a:ext>
            </a:extLst>
          </p:cNvPr>
          <p:cNvSpPr>
            <a:spLocks noGrp="1"/>
          </p:cNvSpPr>
          <p:nvPr>
            <p:ph type="title"/>
          </p:nvPr>
        </p:nvSpPr>
        <p:spPr>
          <a:xfrm>
            <a:off x="437059" y="-9602"/>
            <a:ext cx="10515600" cy="1325563"/>
          </a:xfrm>
        </p:spPr>
        <p:txBody>
          <a:bodyPr/>
          <a:lstStyle/>
          <a:p>
            <a:r>
              <a:rPr lang="en-US" sz="4800" b="1" dirty="0"/>
              <a:t>SA1 Rel-19 Studies</a:t>
            </a:r>
          </a:p>
        </p:txBody>
      </p:sp>
    </p:spTree>
    <p:extLst>
      <p:ext uri="{BB962C8B-B14F-4D97-AF65-F5344CB8AC3E}">
        <p14:creationId xmlns:p14="http://schemas.microsoft.com/office/powerpoint/2010/main" val="746287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196889511"/>
              </p:ext>
            </p:extLst>
          </p:nvPr>
        </p:nvGraphicFramePr>
        <p:xfrm>
          <a:off x="121636" y="1167067"/>
          <a:ext cx="7495410" cy="4937760"/>
        </p:xfrm>
        <a:graphic>
          <a:graphicData uri="http://schemas.openxmlformats.org/drawingml/2006/table">
            <a:tbl>
              <a:tblPr bandRow="1">
                <a:tableStyleId>{2D5ABB26-0587-4C30-8999-92F81FD0307C}</a:tableStyleId>
              </a:tblPr>
              <a:tblGrid>
                <a:gridCol w="1239671">
                  <a:extLst>
                    <a:ext uri="{9D8B030D-6E8A-4147-A177-3AD203B41FA5}">
                      <a16:colId xmlns:a16="http://schemas.microsoft.com/office/drawing/2014/main" val="201738029"/>
                    </a:ext>
                  </a:extLst>
                </a:gridCol>
                <a:gridCol w="2110610">
                  <a:extLst>
                    <a:ext uri="{9D8B030D-6E8A-4147-A177-3AD203B41FA5}">
                      <a16:colId xmlns:a16="http://schemas.microsoft.com/office/drawing/2014/main" val="2338416132"/>
                    </a:ext>
                  </a:extLst>
                </a:gridCol>
                <a:gridCol w="907088">
                  <a:extLst>
                    <a:ext uri="{9D8B030D-6E8A-4147-A177-3AD203B41FA5}">
                      <a16:colId xmlns:a16="http://schemas.microsoft.com/office/drawing/2014/main" val="2639471719"/>
                    </a:ext>
                  </a:extLst>
                </a:gridCol>
                <a:gridCol w="3238041">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Integrated Sensing and Communication [</a:t>
                      </a:r>
                      <a:r>
                        <a:rPr lang="en-US" sz="2400" b="1" dirty="0" err="1"/>
                        <a:t>FS_Sensing</a:t>
                      </a:r>
                      <a:r>
                        <a:rPr lang="en-US" sz="2400" b="1" dirty="0"/>
                        <a:t>]</a:t>
                      </a:r>
                    </a:p>
                    <a:p>
                      <a:pPr marL="0" indent="0">
                        <a:buNone/>
                      </a:pPr>
                      <a:endParaRPr lang="en-US" sz="2400" b="1"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941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Vasil </a:t>
                      </a:r>
                      <a:r>
                        <a:rPr lang="de-AT" sz="1800" kern="1200" dirty="0">
                          <a:solidFill>
                            <a:schemeClr val="tx1"/>
                          </a:solidFill>
                          <a:effectLst/>
                          <a:latin typeface="+mn-lt"/>
                          <a:ea typeface="+mn-ea"/>
                          <a:cs typeface="+mn-cs"/>
                        </a:rPr>
                        <a:t>Aleksiev</a:t>
                      </a:r>
                      <a:r>
                        <a:rPr lang="nl-NL" sz="1800" kern="1200" dirty="0">
                          <a:solidFill>
                            <a:schemeClr val="tx1"/>
                          </a:solidFill>
                          <a:effectLst/>
                          <a:latin typeface="+mn-lt"/>
                          <a:ea typeface="+mn-ea"/>
                          <a:cs typeface="+mn-cs"/>
                        </a:rPr>
                        <a:t> (</a:t>
                      </a:r>
                      <a:r>
                        <a:rPr lang="de-AT" sz="1800" kern="1200" dirty="0">
                          <a:solidFill>
                            <a:schemeClr val="tx1"/>
                          </a:solidFill>
                          <a:effectLst/>
                          <a:latin typeface="+mn-lt"/>
                          <a:ea typeface="+mn-ea"/>
                          <a:cs typeface="+mn-cs"/>
                        </a:rPr>
                        <a:t>Deutsche Telekom</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kern="1200" dirty="0">
                          <a:solidFill>
                            <a:schemeClr val="tx1"/>
                          </a:solidFill>
                          <a:effectLst/>
                          <a:latin typeface="+mn-lt"/>
                          <a:ea typeface="+mn-ea"/>
                          <a:cs typeface="+mn-cs"/>
                          <a:hlinkClick r:id="rId2"/>
                        </a:rPr>
                        <a:t>SP-220084</a:t>
                      </a:r>
                      <a:r>
                        <a:rPr lang="nl-NL" sz="16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22.387</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600" kern="1200" dirty="0">
                          <a:solidFill>
                            <a:schemeClr val="tx1"/>
                          </a:solidFill>
                          <a:effectLst/>
                          <a:latin typeface="+mn-lt"/>
                          <a:ea typeface="+mn-ea"/>
                          <a:cs typeface="+mn-cs"/>
                        </a:rPr>
                        <a:t>The study </a:t>
                      </a:r>
                      <a:r>
                        <a:rPr lang="en-US" sz="1600" kern="1200" dirty="0">
                          <a:solidFill>
                            <a:schemeClr val="tx1"/>
                          </a:solidFill>
                          <a:effectLst/>
                          <a:latin typeface="+mn-lt"/>
                          <a:ea typeface="+mn-ea"/>
                          <a:cs typeface="+mn-cs"/>
                        </a:rPr>
                        <a:t>considers enhancing of the 5G system to provide integrated communication and sensing services addressing different target verticals/applications, e.g. autonomous/assisted driving, V2X, aviation/UAVs, 3D map reconstruction, smart city/factories, public sectors, healthcare, smart home, maritime sector.</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285750" indent="-285750" hangingPunct="0">
                        <a:buFont typeface="Arial" panose="020B0604020202020204" pitchFamily="34" charset="0"/>
                        <a:buChar char="•"/>
                      </a:pPr>
                      <a:r>
                        <a:rPr lang="en-US" sz="1600" kern="1200" dirty="0">
                          <a:solidFill>
                            <a:schemeClr val="tx1"/>
                          </a:solidFill>
                          <a:effectLst/>
                          <a:latin typeface="+mn-lt"/>
                          <a:ea typeface="+mn-ea"/>
                          <a:cs typeface="+mn-cs"/>
                        </a:rPr>
                        <a:t>Identify potential service requirements on:</a:t>
                      </a:r>
                    </a:p>
                    <a:p>
                      <a:pPr hangingPunct="0"/>
                      <a:r>
                        <a:rPr lang="en-US" sz="1600" kern="1200" dirty="0">
                          <a:solidFill>
                            <a:schemeClr val="tx1"/>
                          </a:solidFill>
                          <a:effectLst/>
                          <a:latin typeface="+mn-lt"/>
                          <a:ea typeface="+mn-ea"/>
                          <a:cs typeface="+mn-cs"/>
                        </a:rPr>
                        <a:t>        - collection and reporting of the sensing information; </a:t>
                      </a:r>
                      <a:endParaRPr lang="de-AT" sz="1600" kern="1200" dirty="0">
                        <a:solidFill>
                          <a:schemeClr val="tx1"/>
                        </a:solidFill>
                        <a:effectLst/>
                        <a:latin typeface="+mn-lt"/>
                        <a:ea typeface="+mn-ea"/>
                        <a:cs typeface="+mn-cs"/>
                      </a:endParaRPr>
                    </a:p>
                    <a:p>
                      <a:pPr hangingPunct="0"/>
                      <a:r>
                        <a:rPr lang="de-AT" sz="1600" kern="1200" dirty="0">
                          <a:solidFill>
                            <a:schemeClr val="tx1"/>
                          </a:solidFill>
                          <a:effectLst/>
                          <a:latin typeface="+mn-lt"/>
                          <a:ea typeface="+mn-ea"/>
                          <a:cs typeface="+mn-cs"/>
                        </a:rPr>
                        <a:t>        - </a:t>
                      </a:r>
                      <a:r>
                        <a:rPr lang="en-US" sz="1600" kern="1200" dirty="0">
                          <a:solidFill>
                            <a:schemeClr val="tx1"/>
                          </a:solidFill>
                          <a:effectLst/>
                          <a:latin typeface="+mn-lt"/>
                          <a:ea typeface="+mn-ea"/>
                          <a:cs typeface="+mn-cs"/>
                        </a:rPr>
                        <a:t>exposure of the sensing capabilities and information to 3rd party.</a:t>
                      </a:r>
                      <a:endParaRPr lang="de-AT" sz="1600" kern="1200" dirty="0">
                        <a:solidFill>
                          <a:schemeClr val="tx1"/>
                        </a:solidFill>
                        <a:effectLst/>
                        <a:latin typeface="+mn-lt"/>
                        <a:ea typeface="+mn-ea"/>
                        <a:cs typeface="+mn-cs"/>
                      </a:endParaRPr>
                    </a:p>
                    <a:p>
                      <a:pPr marL="285750" indent="-285750" hangingPunct="0">
                        <a:buFont typeface="Arial" panose="020B0604020202020204" pitchFamily="34" charset="0"/>
                        <a:buChar char="•"/>
                      </a:pPr>
                      <a:r>
                        <a:rPr lang="en-US" sz="1600" kern="1200" dirty="0">
                          <a:solidFill>
                            <a:schemeClr val="tx1"/>
                          </a:solidFill>
                          <a:effectLst/>
                          <a:latin typeface="+mn-lt"/>
                          <a:ea typeface="+mn-ea"/>
                          <a:cs typeface="+mn-cs"/>
                        </a:rPr>
                        <a:t>Identify KPIs related to NR based sensing (e.g. range, motion, velocity) and performance requirements for transferring sensing related data.</a:t>
                      </a:r>
                      <a:endParaRPr lang="de-AT" sz="1600" kern="1200" dirty="0">
                        <a:solidFill>
                          <a:schemeClr val="tx1"/>
                        </a:solidFill>
                        <a:effectLst/>
                        <a:latin typeface="+mn-lt"/>
                        <a:ea typeface="+mn-ea"/>
                        <a:cs typeface="+mn-cs"/>
                      </a:endParaRPr>
                    </a:p>
                    <a:p>
                      <a:pPr marL="285750" indent="-285750" hangingPunct="0">
                        <a:buFont typeface="Arial" panose="020B0604020202020204" pitchFamily="34" charset="0"/>
                        <a:buChar char="•"/>
                      </a:pPr>
                      <a:r>
                        <a:rPr lang="en-US" sz="1600" kern="1200" dirty="0">
                          <a:solidFill>
                            <a:schemeClr val="tx1"/>
                          </a:solidFill>
                          <a:effectLst/>
                          <a:latin typeface="+mn-lt"/>
                          <a:ea typeface="+mn-ea"/>
                          <a:cs typeface="+mn-cs"/>
                        </a:rPr>
                        <a:t>Consider aspects related to security, privacy, regulatory requirements and charging.</a:t>
                      </a:r>
                      <a:endParaRPr lang="de-AT"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pSp>
        <p:nvGrpSpPr>
          <p:cNvPr id="6" name="Group 5">
            <a:extLst>
              <a:ext uri="{FF2B5EF4-FFF2-40B4-BE49-F238E27FC236}">
                <a16:creationId xmlns:a16="http://schemas.microsoft.com/office/drawing/2014/main" id="{DC7442B4-C52A-4857-BA84-19B7F696ED2E}"/>
              </a:ext>
            </a:extLst>
          </p:cNvPr>
          <p:cNvGrpSpPr/>
          <p:nvPr/>
        </p:nvGrpSpPr>
        <p:grpSpPr>
          <a:xfrm>
            <a:off x="7977076" y="1615617"/>
            <a:ext cx="4082718" cy="4195637"/>
            <a:chOff x="3695157" y="1375978"/>
            <a:chExt cx="5438620" cy="4293150"/>
          </a:xfrm>
        </p:grpSpPr>
        <p:sp>
          <p:nvSpPr>
            <p:cNvPr id="8" name="矩形 74">
              <a:extLst>
                <a:ext uri="{FF2B5EF4-FFF2-40B4-BE49-F238E27FC236}">
                  <a16:creationId xmlns:a16="http://schemas.microsoft.com/office/drawing/2014/main" id="{5EF4CE41-4A1C-4AF3-A4C6-FDC608FC6378}"/>
                </a:ext>
              </a:extLst>
            </p:cNvPr>
            <p:cNvSpPr>
              <a:spLocks noChangeAspect="1"/>
            </p:cNvSpPr>
            <p:nvPr/>
          </p:nvSpPr>
          <p:spPr>
            <a:xfrm>
              <a:off x="7803150" y="4825852"/>
              <a:ext cx="1330627" cy="843276"/>
            </a:xfrm>
            <a:prstGeom prst="rect">
              <a:avLst/>
            </a:prstGeom>
            <a:blipFill dpi="0" rotWithShape="1">
              <a:blip r:embed="rId3"/>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dk1"/>
                  </a:solidFill>
                  <a:prstDash val="solid"/>
                  <a:miter lim="800000"/>
                  <a:headEnd/>
                  <a:tailEnd/>
                </a14:hiddenLine>
              </a:ext>
            </a:extLst>
          </p:spPr>
          <p:style>
            <a:lnRef idx="2">
              <a:schemeClr val="dk1"/>
            </a:lnRef>
            <a:fillRef idx="1">
              <a:schemeClr val="lt1"/>
            </a:fillRef>
            <a:effectRef idx="0">
              <a:schemeClr val="dk1"/>
            </a:effectRef>
            <a:fontRef idx="minor">
              <a:schemeClr val="dk1"/>
            </a:fontRef>
          </p:style>
          <p:txBody>
            <a:bodyPr rtlCol="0" anchor="ctr"/>
            <a:lstStyle/>
            <a:p>
              <a:pPr algn="ctr">
                <a:lnSpc>
                  <a:spcPct val="120000"/>
                </a:lnSpc>
              </a:pPr>
              <a:endParaRPr lang="zh-CN" altLang="en-US">
                <a:solidFill>
                  <a:schemeClr val="tx1">
                    <a:lumMod val="95000"/>
                    <a:lumOff val="5000"/>
                  </a:schemeClr>
                </a:solidFill>
                <a:cs typeface="+mn-ea"/>
                <a:sym typeface="+mn-lt"/>
              </a:endParaRPr>
            </a:p>
          </p:txBody>
        </p:sp>
        <p:pic>
          <p:nvPicPr>
            <p:cNvPr id="9" name="图片 5">
              <a:extLst>
                <a:ext uri="{FF2B5EF4-FFF2-40B4-BE49-F238E27FC236}">
                  <a16:creationId xmlns:a16="http://schemas.microsoft.com/office/drawing/2014/main" id="{ABCBDC2B-B46B-49DD-B2D8-64DC31B0A081}"/>
                </a:ext>
              </a:extLst>
            </p:cNvPr>
            <p:cNvPicPr>
              <a:picLocks noChangeAspect="1"/>
            </p:cNvPicPr>
            <p:nvPr/>
          </p:nvPicPr>
          <p:blipFill>
            <a:blip r:embed="rId4">
              <a:duotone>
                <a:srgbClr val="C0504D">
                  <a:shade val="45000"/>
                  <a:satMod val="135000"/>
                </a:srgbClr>
                <a:prstClr val="white"/>
              </a:duotone>
              <a:extLst>
                <a:ext uri="{BEBA8EAE-BF5A-486C-A8C5-ECC9F3942E4B}">
                  <a14:imgProps xmlns:a14="http://schemas.microsoft.com/office/drawing/2010/main">
                    <a14:imgLayer r:embed="rId5">
                      <a14:imgEffect>
                        <a14:backgroundRemoval t="0" b="89256" l="1493" r="100000">
                          <a14:foregroundMark x1="27612" y1="19835" x2="27612" y2="19835"/>
                          <a14:foregroundMark x1="29104" y1="12810" x2="29104" y2="12810"/>
                          <a14:foregroundMark x1="73134" y1="19421" x2="73134" y2="19421"/>
                          <a14:foregroundMark x1="73881" y1="14050" x2="73881" y2="14050"/>
                          <a14:foregroundMark x1="34701" y1="47107" x2="34701" y2="47107"/>
                          <a14:foregroundMark x1="50746" y1="55372" x2="50746" y2="55372"/>
                          <a14:foregroundMark x1="68284" y1="50000" x2="68284" y2="50000"/>
                        </a14:backgroundRemoval>
                      </a14:imgEffect>
                    </a14:imgLayer>
                  </a14:imgProps>
                </a:ext>
              </a:extLst>
            </a:blip>
            <a:stretch>
              <a:fillRect/>
            </a:stretch>
          </p:blipFill>
          <p:spPr>
            <a:xfrm>
              <a:off x="6450263" y="1959971"/>
              <a:ext cx="635124" cy="370180"/>
            </a:xfrm>
            <a:prstGeom prst="rect">
              <a:avLst/>
            </a:prstGeom>
          </p:spPr>
        </p:pic>
        <p:sp>
          <p:nvSpPr>
            <p:cNvPr id="10" name="椭圆 8">
              <a:extLst>
                <a:ext uri="{FF2B5EF4-FFF2-40B4-BE49-F238E27FC236}">
                  <a16:creationId xmlns:a16="http://schemas.microsoft.com/office/drawing/2014/main" id="{2105F970-7F99-452B-A4E1-2B941CD4FCA6}"/>
                </a:ext>
              </a:extLst>
            </p:cNvPr>
            <p:cNvSpPr/>
            <p:nvPr/>
          </p:nvSpPr>
          <p:spPr>
            <a:xfrm>
              <a:off x="7196732" y="1477384"/>
              <a:ext cx="528123" cy="82073"/>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9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sp>
          <p:nvSpPr>
            <p:cNvPr id="11" name="椭圆 8">
              <a:extLst>
                <a:ext uri="{FF2B5EF4-FFF2-40B4-BE49-F238E27FC236}">
                  <a16:creationId xmlns:a16="http://schemas.microsoft.com/office/drawing/2014/main" id="{1CA25065-1FC8-414E-A282-CC5266CBEFDA}"/>
                </a:ext>
              </a:extLst>
            </p:cNvPr>
            <p:cNvSpPr/>
            <p:nvPr/>
          </p:nvSpPr>
          <p:spPr>
            <a:xfrm>
              <a:off x="7196732" y="1835057"/>
              <a:ext cx="528123" cy="82073"/>
            </a:xfrm>
            <a:prstGeom prst="ellipse">
              <a:avLst/>
            </a:prstGeom>
            <a:solidFill>
              <a:srgbClr val="00B050"/>
            </a:solidFill>
            <a:ln w="12700" cap="flat" cmpd="sng" algn="ctr">
              <a:noFill/>
              <a:prstDash val="solid"/>
              <a:miter lim="800000"/>
            </a:ln>
            <a:effectLst/>
          </p:spPr>
          <p:txBody>
            <a:bodyPr rtlCol="0" anchor="ctr"/>
            <a:lstStyle/>
            <a:p>
              <a:pPr algn="ctr"/>
              <a:endParaRPr lang="zh-CN" altLang="en-US" sz="9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sp>
          <p:nvSpPr>
            <p:cNvPr id="12" name="矩形 8">
              <a:extLst>
                <a:ext uri="{FF2B5EF4-FFF2-40B4-BE49-F238E27FC236}">
                  <a16:creationId xmlns:a16="http://schemas.microsoft.com/office/drawing/2014/main" id="{BE7079CC-7599-4138-81F8-97052C1D6860}"/>
                </a:ext>
              </a:extLst>
            </p:cNvPr>
            <p:cNvSpPr/>
            <p:nvPr/>
          </p:nvSpPr>
          <p:spPr>
            <a:xfrm>
              <a:off x="7833165" y="1375978"/>
              <a:ext cx="619080" cy="261610"/>
            </a:xfrm>
            <a:prstGeom prst="rect">
              <a:avLst/>
            </a:prstGeom>
          </p:spPr>
          <p:txBody>
            <a:bodyPr wrap="none">
              <a:spAutoFit/>
            </a:bodyPr>
            <a:lstStyle/>
            <a:p>
              <a:r>
                <a:rPr lang="en-US" altLang="zh-CN" sz="1050" dirty="0"/>
                <a:t>Sensing</a:t>
              </a:r>
              <a:endParaRPr lang="zh-CN" altLang="en-US" sz="1050" dirty="0"/>
            </a:p>
          </p:txBody>
        </p:sp>
        <p:sp>
          <p:nvSpPr>
            <p:cNvPr id="13" name="矩形 9">
              <a:extLst>
                <a:ext uri="{FF2B5EF4-FFF2-40B4-BE49-F238E27FC236}">
                  <a16:creationId xmlns:a16="http://schemas.microsoft.com/office/drawing/2014/main" id="{AA8F79C8-31C2-4901-B059-3DEB42560823}"/>
                </a:ext>
              </a:extLst>
            </p:cNvPr>
            <p:cNvSpPr/>
            <p:nvPr/>
          </p:nvSpPr>
          <p:spPr>
            <a:xfrm>
              <a:off x="7786886" y="1745288"/>
              <a:ext cx="1090363" cy="261610"/>
            </a:xfrm>
            <a:prstGeom prst="rect">
              <a:avLst/>
            </a:prstGeom>
          </p:spPr>
          <p:txBody>
            <a:bodyPr wrap="none">
              <a:spAutoFit/>
            </a:bodyPr>
            <a:lstStyle/>
            <a:p>
              <a:r>
                <a:rPr lang="en-US" altLang="zh-CN" sz="1050" dirty="0"/>
                <a:t>Communication</a:t>
              </a:r>
              <a:endParaRPr lang="zh-CN" altLang="en-US" sz="1050" dirty="0"/>
            </a:p>
          </p:txBody>
        </p:sp>
        <p:grpSp>
          <p:nvGrpSpPr>
            <p:cNvPr id="14" name="组合 10">
              <a:extLst>
                <a:ext uri="{FF2B5EF4-FFF2-40B4-BE49-F238E27FC236}">
                  <a16:creationId xmlns:a16="http://schemas.microsoft.com/office/drawing/2014/main" id="{4ED98F6E-16AC-4850-AF78-65081A9102EC}"/>
                </a:ext>
              </a:extLst>
            </p:cNvPr>
            <p:cNvGrpSpPr/>
            <p:nvPr/>
          </p:nvGrpSpPr>
          <p:grpSpPr>
            <a:xfrm>
              <a:off x="3695157" y="4926397"/>
              <a:ext cx="4004273" cy="736282"/>
              <a:chOff x="1751290" y="3840874"/>
              <a:chExt cx="4884722" cy="1015277"/>
            </a:xfrm>
          </p:grpSpPr>
          <p:sp>
            <p:nvSpPr>
              <p:cNvPr id="78" name="矩形 11">
                <a:extLst>
                  <a:ext uri="{FF2B5EF4-FFF2-40B4-BE49-F238E27FC236}">
                    <a16:creationId xmlns:a16="http://schemas.microsoft.com/office/drawing/2014/main" id="{4D6AFF89-2A57-4828-88F5-AB9467580498}"/>
                  </a:ext>
                </a:extLst>
              </p:cNvPr>
              <p:cNvSpPr/>
              <p:nvPr/>
            </p:nvSpPr>
            <p:spPr bwMode="auto">
              <a:xfrm>
                <a:off x="1751290" y="3840874"/>
                <a:ext cx="4802095" cy="1015277"/>
              </a:xfrm>
              <a:prstGeom prst="rect">
                <a:avLst/>
              </a:prstGeom>
              <a:solidFill>
                <a:srgbClr val="B2B2B2">
                  <a:lumMod val="40000"/>
                  <a:lumOff val="60000"/>
                </a:srgbClr>
              </a:solidFill>
              <a:ln>
                <a:solidFill>
                  <a:srgbClr val="000000"/>
                </a:solidFill>
              </a:ln>
              <a:effec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sz="1600" kern="0">
                  <a:solidFill>
                    <a:srgbClr val="000000"/>
                  </a:solidFill>
                  <a:latin typeface="Arial" panose="020B0604020202020204" pitchFamily="34" charset="0"/>
                  <a:ea typeface="宋体" charset="-122"/>
                  <a:cs typeface="Arial" panose="020B0604020202020204" pitchFamily="34" charset="0"/>
                </a:endParaRPr>
              </a:p>
            </p:txBody>
          </p:sp>
          <p:cxnSp>
            <p:nvCxnSpPr>
              <p:cNvPr id="79" name="直接连接符 12">
                <a:extLst>
                  <a:ext uri="{FF2B5EF4-FFF2-40B4-BE49-F238E27FC236}">
                    <a16:creationId xmlns:a16="http://schemas.microsoft.com/office/drawing/2014/main" id="{4E30EA60-12AC-41D7-BB45-B9BB079C013B}"/>
                  </a:ext>
                </a:extLst>
              </p:cNvPr>
              <p:cNvCxnSpPr/>
              <p:nvPr/>
            </p:nvCxnSpPr>
            <p:spPr bwMode="auto">
              <a:xfrm>
                <a:off x="1833916" y="4141098"/>
                <a:ext cx="4802096" cy="0"/>
              </a:xfrm>
              <a:prstGeom prst="line">
                <a:avLst/>
              </a:prstGeom>
              <a:noFill/>
              <a:ln w="19050">
                <a:solidFill>
                  <a:srgbClr val="FFFFFF"/>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直接连接符 13">
                <a:extLst>
                  <a:ext uri="{FF2B5EF4-FFF2-40B4-BE49-F238E27FC236}">
                    <a16:creationId xmlns:a16="http://schemas.microsoft.com/office/drawing/2014/main" id="{1F0192D4-7CD2-400F-BA27-11144E09B1F7}"/>
                  </a:ext>
                </a:extLst>
              </p:cNvPr>
              <p:cNvCxnSpPr/>
              <p:nvPr/>
            </p:nvCxnSpPr>
            <p:spPr bwMode="auto">
              <a:xfrm>
                <a:off x="1833916" y="4515232"/>
                <a:ext cx="4802096" cy="0"/>
              </a:xfrm>
              <a:prstGeom prst="line">
                <a:avLst/>
              </a:prstGeom>
              <a:noFill/>
              <a:ln w="19050">
                <a:solidFill>
                  <a:srgbClr val="FFFFFF"/>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5" name="组合 14">
              <a:extLst>
                <a:ext uri="{FF2B5EF4-FFF2-40B4-BE49-F238E27FC236}">
                  <a16:creationId xmlns:a16="http://schemas.microsoft.com/office/drawing/2014/main" id="{D83DC246-5F26-422E-BF55-08309817625E}"/>
                </a:ext>
              </a:extLst>
            </p:cNvPr>
            <p:cNvGrpSpPr/>
            <p:nvPr/>
          </p:nvGrpSpPr>
          <p:grpSpPr>
            <a:xfrm>
              <a:off x="3695157" y="3880540"/>
              <a:ext cx="4004273" cy="736282"/>
              <a:chOff x="1751290" y="3840874"/>
              <a:chExt cx="4884722" cy="1015277"/>
            </a:xfrm>
          </p:grpSpPr>
          <p:sp>
            <p:nvSpPr>
              <p:cNvPr id="75" name="矩形 16">
                <a:extLst>
                  <a:ext uri="{FF2B5EF4-FFF2-40B4-BE49-F238E27FC236}">
                    <a16:creationId xmlns:a16="http://schemas.microsoft.com/office/drawing/2014/main" id="{A9CB62BD-1863-4F11-AE40-0FFE60017532}"/>
                  </a:ext>
                </a:extLst>
              </p:cNvPr>
              <p:cNvSpPr/>
              <p:nvPr/>
            </p:nvSpPr>
            <p:spPr bwMode="auto">
              <a:xfrm>
                <a:off x="1751290" y="3840874"/>
                <a:ext cx="4802095" cy="1015277"/>
              </a:xfrm>
              <a:prstGeom prst="rect">
                <a:avLst/>
              </a:prstGeom>
              <a:solidFill>
                <a:srgbClr val="B2B2B2">
                  <a:lumMod val="40000"/>
                  <a:lumOff val="60000"/>
                </a:srgbClr>
              </a:solidFill>
              <a:ln>
                <a:solidFill>
                  <a:srgbClr val="000000"/>
                </a:solidFill>
              </a:ln>
              <a:effec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sz="1600" kern="0" dirty="0">
                  <a:solidFill>
                    <a:srgbClr val="000000"/>
                  </a:solidFill>
                  <a:latin typeface="Arial" panose="020B0604020202020204" pitchFamily="34" charset="0"/>
                  <a:ea typeface="宋体" charset="-122"/>
                  <a:cs typeface="Arial" panose="020B0604020202020204" pitchFamily="34" charset="0"/>
                </a:endParaRPr>
              </a:p>
            </p:txBody>
          </p:sp>
          <p:cxnSp>
            <p:nvCxnSpPr>
              <p:cNvPr id="76" name="直接连接符 17">
                <a:extLst>
                  <a:ext uri="{FF2B5EF4-FFF2-40B4-BE49-F238E27FC236}">
                    <a16:creationId xmlns:a16="http://schemas.microsoft.com/office/drawing/2014/main" id="{1FF940D7-C120-479F-A188-3D8BA94CCAE9}"/>
                  </a:ext>
                </a:extLst>
              </p:cNvPr>
              <p:cNvCxnSpPr/>
              <p:nvPr/>
            </p:nvCxnSpPr>
            <p:spPr bwMode="auto">
              <a:xfrm>
                <a:off x="1833916" y="4141098"/>
                <a:ext cx="4802096" cy="0"/>
              </a:xfrm>
              <a:prstGeom prst="line">
                <a:avLst/>
              </a:prstGeom>
              <a:noFill/>
              <a:ln w="19050">
                <a:solidFill>
                  <a:srgbClr val="FFFFFF"/>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直接连接符 18">
                <a:extLst>
                  <a:ext uri="{FF2B5EF4-FFF2-40B4-BE49-F238E27FC236}">
                    <a16:creationId xmlns:a16="http://schemas.microsoft.com/office/drawing/2014/main" id="{2434627A-EB67-48AF-8D08-5BDBDBB7168D}"/>
                  </a:ext>
                </a:extLst>
              </p:cNvPr>
              <p:cNvCxnSpPr/>
              <p:nvPr/>
            </p:nvCxnSpPr>
            <p:spPr bwMode="auto">
              <a:xfrm>
                <a:off x="1833916" y="4515232"/>
                <a:ext cx="4802096" cy="0"/>
              </a:xfrm>
              <a:prstGeom prst="line">
                <a:avLst/>
              </a:prstGeom>
              <a:noFill/>
              <a:ln w="19050">
                <a:solidFill>
                  <a:srgbClr val="FFFFFF"/>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6" name="组合 19">
              <a:extLst>
                <a:ext uri="{FF2B5EF4-FFF2-40B4-BE49-F238E27FC236}">
                  <a16:creationId xmlns:a16="http://schemas.microsoft.com/office/drawing/2014/main" id="{44A48B1A-8903-4DA9-A1F3-AD5856787471}"/>
                </a:ext>
              </a:extLst>
            </p:cNvPr>
            <p:cNvGrpSpPr/>
            <p:nvPr/>
          </p:nvGrpSpPr>
          <p:grpSpPr>
            <a:xfrm>
              <a:off x="4065027" y="3313615"/>
              <a:ext cx="464775" cy="528593"/>
              <a:chOff x="4059143" y="3893111"/>
              <a:chExt cx="719740" cy="714409"/>
            </a:xfrm>
            <a:solidFill>
              <a:srgbClr val="2D2015"/>
            </a:solidFill>
          </p:grpSpPr>
          <p:sp>
            <p:nvSpPr>
              <p:cNvPr id="64" name="Freeform 33">
                <a:extLst>
                  <a:ext uri="{FF2B5EF4-FFF2-40B4-BE49-F238E27FC236}">
                    <a16:creationId xmlns:a16="http://schemas.microsoft.com/office/drawing/2014/main" id="{B6A0FD15-A0A5-4558-ABC0-36418380D0F6}"/>
                  </a:ext>
                </a:extLst>
              </p:cNvPr>
              <p:cNvSpPr>
                <a:spLocks noEditPoints="1"/>
              </p:cNvSpPr>
              <p:nvPr/>
            </p:nvSpPr>
            <p:spPr bwMode="auto">
              <a:xfrm>
                <a:off x="4260507" y="4023248"/>
                <a:ext cx="299324" cy="584272"/>
              </a:xfrm>
              <a:custGeom>
                <a:avLst/>
                <a:gdLst/>
                <a:ahLst/>
                <a:cxnLst>
                  <a:cxn ang="0">
                    <a:pos x="68" y="54"/>
                  </a:cxn>
                  <a:cxn ang="0">
                    <a:pos x="68" y="48"/>
                  </a:cxn>
                  <a:cxn ang="0">
                    <a:pos x="70" y="44"/>
                  </a:cxn>
                  <a:cxn ang="0">
                    <a:pos x="78" y="32"/>
                  </a:cxn>
                  <a:cxn ang="0">
                    <a:pos x="80" y="24"/>
                  </a:cxn>
                  <a:cxn ang="0">
                    <a:pos x="74" y="6"/>
                  </a:cxn>
                  <a:cxn ang="0">
                    <a:pos x="56" y="0"/>
                  </a:cxn>
                  <a:cxn ang="0">
                    <a:pos x="46" y="2"/>
                  </a:cxn>
                  <a:cxn ang="0">
                    <a:pos x="32" y="16"/>
                  </a:cxn>
                  <a:cxn ang="0">
                    <a:pos x="30" y="24"/>
                  </a:cxn>
                  <a:cxn ang="0">
                    <a:pos x="34" y="38"/>
                  </a:cxn>
                  <a:cxn ang="0">
                    <a:pos x="40" y="44"/>
                  </a:cxn>
                  <a:cxn ang="0">
                    <a:pos x="42" y="54"/>
                  </a:cxn>
                  <a:cxn ang="0">
                    <a:pos x="0" y="174"/>
                  </a:cxn>
                  <a:cxn ang="0">
                    <a:pos x="2" y="176"/>
                  </a:cxn>
                  <a:cxn ang="0">
                    <a:pos x="22" y="170"/>
                  </a:cxn>
                  <a:cxn ang="0">
                    <a:pos x="56" y="164"/>
                  </a:cxn>
                  <a:cxn ang="0">
                    <a:pos x="72" y="166"/>
                  </a:cxn>
                  <a:cxn ang="0">
                    <a:pos x="108" y="176"/>
                  </a:cxn>
                  <a:cxn ang="0">
                    <a:pos x="110" y="176"/>
                  </a:cxn>
                  <a:cxn ang="0">
                    <a:pos x="110" y="174"/>
                  </a:cxn>
                  <a:cxn ang="0">
                    <a:pos x="56" y="72"/>
                  </a:cxn>
                  <a:cxn ang="0">
                    <a:pos x="64" y="76"/>
                  </a:cxn>
                  <a:cxn ang="0">
                    <a:pos x="68" y="84"/>
                  </a:cxn>
                  <a:cxn ang="0">
                    <a:pos x="66" y="90"/>
                  </a:cxn>
                  <a:cxn ang="0">
                    <a:pos x="60" y="96"/>
                  </a:cxn>
                  <a:cxn ang="0">
                    <a:pos x="56" y="98"/>
                  </a:cxn>
                  <a:cxn ang="0">
                    <a:pos x="46" y="94"/>
                  </a:cxn>
                  <a:cxn ang="0">
                    <a:pos x="42" y="84"/>
                  </a:cxn>
                  <a:cxn ang="0">
                    <a:pos x="44" y="80"/>
                  </a:cxn>
                  <a:cxn ang="0">
                    <a:pos x="50" y="74"/>
                  </a:cxn>
                  <a:cxn ang="0">
                    <a:pos x="56" y="72"/>
                  </a:cxn>
                  <a:cxn ang="0">
                    <a:pos x="56" y="144"/>
                  </a:cxn>
                  <a:cxn ang="0">
                    <a:pos x="42" y="138"/>
                  </a:cxn>
                  <a:cxn ang="0">
                    <a:pos x="36" y="124"/>
                  </a:cxn>
                  <a:cxn ang="0">
                    <a:pos x="38" y="118"/>
                  </a:cxn>
                  <a:cxn ang="0">
                    <a:pos x="48" y="108"/>
                  </a:cxn>
                  <a:cxn ang="0">
                    <a:pos x="56" y="106"/>
                  </a:cxn>
                  <a:cxn ang="0">
                    <a:pos x="68" y="112"/>
                  </a:cxn>
                  <a:cxn ang="0">
                    <a:pos x="74" y="124"/>
                  </a:cxn>
                  <a:cxn ang="0">
                    <a:pos x="72" y="132"/>
                  </a:cxn>
                  <a:cxn ang="0">
                    <a:pos x="62" y="142"/>
                  </a:cxn>
                  <a:cxn ang="0">
                    <a:pos x="56" y="144"/>
                  </a:cxn>
                </a:cxnLst>
                <a:rect l="0" t="0" r="r" b="b"/>
                <a:pathLst>
                  <a:path w="110" h="176">
                    <a:moveTo>
                      <a:pt x="110" y="174"/>
                    </a:moveTo>
                    <a:lnTo>
                      <a:pt x="68" y="54"/>
                    </a:lnTo>
                    <a:lnTo>
                      <a:pt x="68" y="54"/>
                    </a:lnTo>
                    <a:lnTo>
                      <a:pt x="68" y="48"/>
                    </a:lnTo>
                    <a:lnTo>
                      <a:pt x="70" y="44"/>
                    </a:lnTo>
                    <a:lnTo>
                      <a:pt x="70" y="44"/>
                    </a:lnTo>
                    <a:lnTo>
                      <a:pt x="76" y="38"/>
                    </a:lnTo>
                    <a:lnTo>
                      <a:pt x="78" y="32"/>
                    </a:lnTo>
                    <a:lnTo>
                      <a:pt x="80" y="24"/>
                    </a:lnTo>
                    <a:lnTo>
                      <a:pt x="80" y="24"/>
                    </a:lnTo>
                    <a:lnTo>
                      <a:pt x="78" y="16"/>
                    </a:lnTo>
                    <a:lnTo>
                      <a:pt x="74" y="6"/>
                    </a:lnTo>
                    <a:lnTo>
                      <a:pt x="64" y="2"/>
                    </a:lnTo>
                    <a:lnTo>
                      <a:pt x="56" y="0"/>
                    </a:lnTo>
                    <a:lnTo>
                      <a:pt x="56" y="0"/>
                    </a:lnTo>
                    <a:lnTo>
                      <a:pt x="46" y="2"/>
                    </a:lnTo>
                    <a:lnTo>
                      <a:pt x="38" y="6"/>
                    </a:lnTo>
                    <a:lnTo>
                      <a:pt x="32" y="16"/>
                    </a:lnTo>
                    <a:lnTo>
                      <a:pt x="30" y="24"/>
                    </a:lnTo>
                    <a:lnTo>
                      <a:pt x="30" y="24"/>
                    </a:lnTo>
                    <a:lnTo>
                      <a:pt x="32" y="32"/>
                    </a:lnTo>
                    <a:lnTo>
                      <a:pt x="34" y="38"/>
                    </a:lnTo>
                    <a:lnTo>
                      <a:pt x="40" y="44"/>
                    </a:lnTo>
                    <a:lnTo>
                      <a:pt x="40" y="44"/>
                    </a:lnTo>
                    <a:lnTo>
                      <a:pt x="42" y="48"/>
                    </a:lnTo>
                    <a:lnTo>
                      <a:pt x="42" y="54"/>
                    </a:lnTo>
                    <a:lnTo>
                      <a:pt x="0" y="174"/>
                    </a:lnTo>
                    <a:lnTo>
                      <a:pt x="0" y="174"/>
                    </a:lnTo>
                    <a:lnTo>
                      <a:pt x="0" y="176"/>
                    </a:lnTo>
                    <a:lnTo>
                      <a:pt x="2" y="176"/>
                    </a:lnTo>
                    <a:lnTo>
                      <a:pt x="2" y="176"/>
                    </a:lnTo>
                    <a:lnTo>
                      <a:pt x="22" y="170"/>
                    </a:lnTo>
                    <a:lnTo>
                      <a:pt x="38" y="166"/>
                    </a:lnTo>
                    <a:lnTo>
                      <a:pt x="56" y="164"/>
                    </a:lnTo>
                    <a:lnTo>
                      <a:pt x="56" y="164"/>
                    </a:lnTo>
                    <a:lnTo>
                      <a:pt x="72" y="166"/>
                    </a:lnTo>
                    <a:lnTo>
                      <a:pt x="88" y="170"/>
                    </a:lnTo>
                    <a:lnTo>
                      <a:pt x="108" y="176"/>
                    </a:lnTo>
                    <a:lnTo>
                      <a:pt x="108" y="176"/>
                    </a:lnTo>
                    <a:lnTo>
                      <a:pt x="110" y="176"/>
                    </a:lnTo>
                    <a:lnTo>
                      <a:pt x="110" y="174"/>
                    </a:lnTo>
                    <a:lnTo>
                      <a:pt x="110" y="174"/>
                    </a:lnTo>
                    <a:close/>
                    <a:moveTo>
                      <a:pt x="56" y="72"/>
                    </a:moveTo>
                    <a:lnTo>
                      <a:pt x="56" y="72"/>
                    </a:lnTo>
                    <a:lnTo>
                      <a:pt x="60" y="74"/>
                    </a:lnTo>
                    <a:lnTo>
                      <a:pt x="64" y="76"/>
                    </a:lnTo>
                    <a:lnTo>
                      <a:pt x="66" y="80"/>
                    </a:lnTo>
                    <a:lnTo>
                      <a:pt x="68" y="84"/>
                    </a:lnTo>
                    <a:lnTo>
                      <a:pt x="68" y="84"/>
                    </a:lnTo>
                    <a:lnTo>
                      <a:pt x="66" y="90"/>
                    </a:lnTo>
                    <a:lnTo>
                      <a:pt x="64" y="94"/>
                    </a:lnTo>
                    <a:lnTo>
                      <a:pt x="60" y="96"/>
                    </a:lnTo>
                    <a:lnTo>
                      <a:pt x="56" y="98"/>
                    </a:lnTo>
                    <a:lnTo>
                      <a:pt x="56" y="98"/>
                    </a:lnTo>
                    <a:lnTo>
                      <a:pt x="50" y="96"/>
                    </a:lnTo>
                    <a:lnTo>
                      <a:pt x="46" y="94"/>
                    </a:lnTo>
                    <a:lnTo>
                      <a:pt x="44" y="90"/>
                    </a:lnTo>
                    <a:lnTo>
                      <a:pt x="42" y="84"/>
                    </a:lnTo>
                    <a:lnTo>
                      <a:pt x="42" y="84"/>
                    </a:lnTo>
                    <a:lnTo>
                      <a:pt x="44" y="80"/>
                    </a:lnTo>
                    <a:lnTo>
                      <a:pt x="46" y="76"/>
                    </a:lnTo>
                    <a:lnTo>
                      <a:pt x="50" y="74"/>
                    </a:lnTo>
                    <a:lnTo>
                      <a:pt x="56" y="72"/>
                    </a:lnTo>
                    <a:lnTo>
                      <a:pt x="56" y="72"/>
                    </a:lnTo>
                    <a:close/>
                    <a:moveTo>
                      <a:pt x="56" y="144"/>
                    </a:moveTo>
                    <a:lnTo>
                      <a:pt x="56" y="144"/>
                    </a:lnTo>
                    <a:lnTo>
                      <a:pt x="48" y="142"/>
                    </a:lnTo>
                    <a:lnTo>
                      <a:pt x="42" y="138"/>
                    </a:lnTo>
                    <a:lnTo>
                      <a:pt x="38" y="132"/>
                    </a:lnTo>
                    <a:lnTo>
                      <a:pt x="36" y="124"/>
                    </a:lnTo>
                    <a:lnTo>
                      <a:pt x="36" y="124"/>
                    </a:lnTo>
                    <a:lnTo>
                      <a:pt x="38" y="118"/>
                    </a:lnTo>
                    <a:lnTo>
                      <a:pt x="42" y="112"/>
                    </a:lnTo>
                    <a:lnTo>
                      <a:pt x="48" y="108"/>
                    </a:lnTo>
                    <a:lnTo>
                      <a:pt x="56" y="106"/>
                    </a:lnTo>
                    <a:lnTo>
                      <a:pt x="56" y="106"/>
                    </a:lnTo>
                    <a:lnTo>
                      <a:pt x="62" y="108"/>
                    </a:lnTo>
                    <a:lnTo>
                      <a:pt x="68" y="112"/>
                    </a:lnTo>
                    <a:lnTo>
                      <a:pt x="72" y="118"/>
                    </a:lnTo>
                    <a:lnTo>
                      <a:pt x="74" y="124"/>
                    </a:lnTo>
                    <a:lnTo>
                      <a:pt x="74" y="124"/>
                    </a:lnTo>
                    <a:lnTo>
                      <a:pt x="72" y="132"/>
                    </a:lnTo>
                    <a:lnTo>
                      <a:pt x="68" y="138"/>
                    </a:lnTo>
                    <a:lnTo>
                      <a:pt x="62" y="142"/>
                    </a:lnTo>
                    <a:lnTo>
                      <a:pt x="56" y="144"/>
                    </a:lnTo>
                    <a:lnTo>
                      <a:pt x="56" y="14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65" name="组合 21">
                <a:extLst>
                  <a:ext uri="{FF2B5EF4-FFF2-40B4-BE49-F238E27FC236}">
                    <a16:creationId xmlns:a16="http://schemas.microsoft.com/office/drawing/2014/main" id="{42F1F724-8D59-48BD-A207-EC704A348021}"/>
                  </a:ext>
                </a:extLst>
              </p:cNvPr>
              <p:cNvGrpSpPr/>
              <p:nvPr/>
            </p:nvGrpSpPr>
            <p:grpSpPr>
              <a:xfrm>
                <a:off x="4059143" y="3910377"/>
                <a:ext cx="266671" cy="371809"/>
                <a:chOff x="4085023" y="3597847"/>
                <a:chExt cx="266671" cy="371809"/>
              </a:xfrm>
              <a:grpFill/>
            </p:grpSpPr>
            <p:sp>
              <p:nvSpPr>
                <p:cNvPr id="71" name="Freeform 34">
                  <a:extLst>
                    <a:ext uri="{FF2B5EF4-FFF2-40B4-BE49-F238E27FC236}">
                      <a16:creationId xmlns:a16="http://schemas.microsoft.com/office/drawing/2014/main" id="{A6449250-AD3A-4F87-B151-F8237EB93E3F}"/>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72" name="Freeform 35">
                  <a:extLst>
                    <a:ext uri="{FF2B5EF4-FFF2-40B4-BE49-F238E27FC236}">
                      <a16:creationId xmlns:a16="http://schemas.microsoft.com/office/drawing/2014/main" id="{DC39D62B-E06D-4BE2-95CD-2EDC2A22A2DB}"/>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Freeform 36">
                  <a:extLst>
                    <a:ext uri="{FF2B5EF4-FFF2-40B4-BE49-F238E27FC236}">
                      <a16:creationId xmlns:a16="http://schemas.microsoft.com/office/drawing/2014/main" id="{8FA85874-2774-4054-8C70-FF838062266F}"/>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74" name="Freeform 37">
                  <a:extLst>
                    <a:ext uri="{FF2B5EF4-FFF2-40B4-BE49-F238E27FC236}">
                      <a16:creationId xmlns:a16="http://schemas.microsoft.com/office/drawing/2014/main" id="{35D2DA54-517D-4444-97A5-30AF5B9AB64B}"/>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22">
                <a:extLst>
                  <a:ext uri="{FF2B5EF4-FFF2-40B4-BE49-F238E27FC236}">
                    <a16:creationId xmlns:a16="http://schemas.microsoft.com/office/drawing/2014/main" id="{1B88A16C-FE49-42A4-A966-7E953D4E3B97}"/>
                  </a:ext>
                </a:extLst>
              </p:cNvPr>
              <p:cNvGrpSpPr/>
              <p:nvPr/>
            </p:nvGrpSpPr>
            <p:grpSpPr>
              <a:xfrm rot="10587679">
                <a:off x="4512212" y="3893111"/>
                <a:ext cx="266671" cy="371809"/>
                <a:chOff x="4085023" y="3597847"/>
                <a:chExt cx="266671" cy="371809"/>
              </a:xfrm>
              <a:grpFill/>
            </p:grpSpPr>
            <p:sp>
              <p:nvSpPr>
                <p:cNvPr id="67" name="Freeform 34">
                  <a:extLst>
                    <a:ext uri="{FF2B5EF4-FFF2-40B4-BE49-F238E27FC236}">
                      <a16:creationId xmlns:a16="http://schemas.microsoft.com/office/drawing/2014/main" id="{7442C9D2-3ECD-41E4-9076-611D5FBB47AE}"/>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Freeform 35">
                  <a:extLst>
                    <a:ext uri="{FF2B5EF4-FFF2-40B4-BE49-F238E27FC236}">
                      <a16:creationId xmlns:a16="http://schemas.microsoft.com/office/drawing/2014/main" id="{2347E3BF-2BF9-4661-8788-C4892A57E0A4}"/>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69" name="Freeform 36">
                  <a:extLst>
                    <a:ext uri="{FF2B5EF4-FFF2-40B4-BE49-F238E27FC236}">
                      <a16:creationId xmlns:a16="http://schemas.microsoft.com/office/drawing/2014/main" id="{64B62A53-7D80-441D-B9CC-1D3A2128B4BA}"/>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70" name="Freeform 37">
                  <a:extLst>
                    <a:ext uri="{FF2B5EF4-FFF2-40B4-BE49-F238E27FC236}">
                      <a16:creationId xmlns:a16="http://schemas.microsoft.com/office/drawing/2014/main" id="{141D11CF-1A8C-46FF-93CA-9EE366D5076B}"/>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pic>
          <p:nvPicPr>
            <p:cNvPr id="17" name="Picture 2" descr="C:\Users\l00228727\Desktop\图片12.png">
              <a:extLst>
                <a:ext uri="{FF2B5EF4-FFF2-40B4-BE49-F238E27FC236}">
                  <a16:creationId xmlns:a16="http://schemas.microsoft.com/office/drawing/2014/main" id="{5E7F1B3D-9DB9-4258-8160-B6DAF6852096}"/>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611867" y="5091163"/>
              <a:ext cx="528748" cy="282913"/>
            </a:xfrm>
            <a:prstGeom prst="rect">
              <a:avLst/>
            </a:prstGeom>
            <a:noFill/>
          </p:spPr>
        </p:pic>
        <p:sp>
          <p:nvSpPr>
            <p:cNvPr id="18" name="椭圆 8">
              <a:extLst>
                <a:ext uri="{FF2B5EF4-FFF2-40B4-BE49-F238E27FC236}">
                  <a16:creationId xmlns:a16="http://schemas.microsoft.com/office/drawing/2014/main" id="{5B3B9820-8CD5-4EB5-9AA5-DD73A9AC8362}"/>
                </a:ext>
              </a:extLst>
            </p:cNvPr>
            <p:cNvSpPr/>
            <p:nvPr/>
          </p:nvSpPr>
          <p:spPr>
            <a:xfrm rot="14727267" flipV="1">
              <a:off x="3822850" y="4328797"/>
              <a:ext cx="1408983" cy="115301"/>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pic>
          <p:nvPicPr>
            <p:cNvPr id="19" name="图片 33">
              <a:extLst>
                <a:ext uri="{FF2B5EF4-FFF2-40B4-BE49-F238E27FC236}">
                  <a16:creationId xmlns:a16="http://schemas.microsoft.com/office/drawing/2014/main" id="{7A1A5A98-0741-496E-8C1B-6261CD574B4E}"/>
                </a:ext>
              </a:extLst>
            </p:cNvPr>
            <p:cNvPicPr>
              <a:picLocks noChangeAspect="1"/>
            </p:cNvPicPr>
            <p:nvPr/>
          </p:nvPicPr>
          <p:blipFill>
            <a:blip r:embed="rId7"/>
            <a:stretch>
              <a:fillRect/>
            </a:stretch>
          </p:blipFill>
          <p:spPr>
            <a:xfrm>
              <a:off x="6107734" y="3243902"/>
              <a:ext cx="540750" cy="630829"/>
            </a:xfrm>
            <a:prstGeom prst="rect">
              <a:avLst/>
            </a:prstGeom>
          </p:spPr>
        </p:pic>
        <p:sp>
          <p:nvSpPr>
            <p:cNvPr id="20" name="文本框 34">
              <a:extLst>
                <a:ext uri="{FF2B5EF4-FFF2-40B4-BE49-F238E27FC236}">
                  <a16:creationId xmlns:a16="http://schemas.microsoft.com/office/drawing/2014/main" id="{E3DFA653-D2F3-4030-92C8-8B34DEA286FC}"/>
                </a:ext>
              </a:extLst>
            </p:cNvPr>
            <p:cNvSpPr txBox="1"/>
            <p:nvPr/>
          </p:nvSpPr>
          <p:spPr>
            <a:xfrm>
              <a:off x="3714803" y="2853530"/>
              <a:ext cx="1288394" cy="307777"/>
            </a:xfrm>
            <a:prstGeom prst="rect">
              <a:avLst/>
            </a:prstGeom>
            <a:noFill/>
          </p:spPr>
          <p:txBody>
            <a:bodyPr wrap="square" rtlCol="0">
              <a:spAutoFit/>
            </a:bodyPr>
            <a:lstStyle/>
            <a:p>
              <a:r>
                <a:rPr lang="en-US" altLang="zh-CN" sz="1400" dirty="0"/>
                <a:t>Base station</a:t>
              </a:r>
              <a:endParaRPr lang="zh-CN" altLang="en-US" sz="1400" dirty="0"/>
            </a:p>
          </p:txBody>
        </p:sp>
        <p:pic>
          <p:nvPicPr>
            <p:cNvPr id="21" name="Picture 2" descr="C:\Users\l00228727\Desktop\图片12.png">
              <a:extLst>
                <a:ext uri="{FF2B5EF4-FFF2-40B4-BE49-F238E27FC236}">
                  <a16:creationId xmlns:a16="http://schemas.microsoft.com/office/drawing/2014/main" id="{D258A8A6-576B-45C4-896C-F8EDAF579E63}"/>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568096" y="5228134"/>
              <a:ext cx="524509" cy="280645"/>
            </a:xfrm>
            <a:prstGeom prst="rect">
              <a:avLst/>
            </a:prstGeom>
            <a:noFill/>
          </p:spPr>
        </p:pic>
        <p:sp>
          <p:nvSpPr>
            <p:cNvPr id="22" name="椭圆 127">
              <a:extLst>
                <a:ext uri="{FF2B5EF4-FFF2-40B4-BE49-F238E27FC236}">
                  <a16:creationId xmlns:a16="http://schemas.microsoft.com/office/drawing/2014/main" id="{E20818E9-F088-46CB-A8E7-AFD3508793AB}"/>
                </a:ext>
              </a:extLst>
            </p:cNvPr>
            <p:cNvSpPr/>
            <p:nvPr/>
          </p:nvSpPr>
          <p:spPr>
            <a:xfrm rot="3898512" flipV="1">
              <a:off x="3921215" y="4277205"/>
              <a:ext cx="1424106" cy="96421"/>
            </a:xfrm>
            <a:prstGeom prst="ellipse">
              <a:avLst/>
            </a:prstGeom>
            <a:solidFill>
              <a:srgbClr val="00B050"/>
            </a:solidFill>
            <a:ln w="12700" cap="flat" cmpd="sng" algn="ctr">
              <a:noFill/>
              <a:prstDash val="solid"/>
              <a:miter lim="800000"/>
            </a:ln>
            <a:effectLst/>
          </p:spPr>
          <p:txBody>
            <a:bodyPr rtlCol="0" anchor="ctr"/>
            <a:lstStyle/>
            <a:p>
              <a:pPr algn="ctr">
                <a:defRPr/>
              </a:pP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pic>
          <p:nvPicPr>
            <p:cNvPr id="23" name="图片 37">
              <a:extLst>
                <a:ext uri="{FF2B5EF4-FFF2-40B4-BE49-F238E27FC236}">
                  <a16:creationId xmlns:a16="http://schemas.microsoft.com/office/drawing/2014/main" id="{7B79416C-DF96-4C86-AF07-5F965F0CC95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19532" y="2848990"/>
              <a:ext cx="778105" cy="1031295"/>
            </a:xfrm>
            <a:prstGeom prst="rect">
              <a:avLst/>
            </a:prstGeom>
          </p:spPr>
        </p:pic>
        <p:sp>
          <p:nvSpPr>
            <p:cNvPr id="24" name="椭圆 127">
              <a:extLst>
                <a:ext uri="{FF2B5EF4-FFF2-40B4-BE49-F238E27FC236}">
                  <a16:creationId xmlns:a16="http://schemas.microsoft.com/office/drawing/2014/main" id="{0B6C0FA6-193C-4858-9920-33B0D3EEEBF7}"/>
                </a:ext>
              </a:extLst>
            </p:cNvPr>
            <p:cNvSpPr/>
            <p:nvPr/>
          </p:nvSpPr>
          <p:spPr>
            <a:xfrm flipV="1">
              <a:off x="4549303" y="3399998"/>
              <a:ext cx="1461748" cy="150919"/>
            </a:xfrm>
            <a:prstGeom prst="ellipse">
              <a:avLst/>
            </a:prstGeom>
            <a:solidFill>
              <a:srgbClr val="F4A100"/>
            </a:solidFill>
            <a:ln w="12700" cap="flat" cmpd="sng" algn="ctr">
              <a:noFill/>
              <a:prstDash val="solid"/>
              <a:miter lim="800000"/>
            </a:ln>
            <a:effectLst/>
          </p:spPr>
          <p:txBody>
            <a:bodyPr rtlCol="0" anchor="ctr"/>
            <a:lstStyle/>
            <a:p>
              <a:pPr algn="ct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grpSp>
          <p:nvGrpSpPr>
            <p:cNvPr id="25" name="组合 39">
              <a:extLst>
                <a:ext uri="{FF2B5EF4-FFF2-40B4-BE49-F238E27FC236}">
                  <a16:creationId xmlns:a16="http://schemas.microsoft.com/office/drawing/2014/main" id="{DD96D223-97C0-406D-8FD0-01CA728013DB}"/>
                </a:ext>
              </a:extLst>
            </p:cNvPr>
            <p:cNvGrpSpPr/>
            <p:nvPr/>
          </p:nvGrpSpPr>
          <p:grpSpPr>
            <a:xfrm>
              <a:off x="8240082" y="2719965"/>
              <a:ext cx="367918" cy="343429"/>
              <a:chOff x="4059143" y="3893111"/>
              <a:chExt cx="719740" cy="714409"/>
            </a:xfrm>
            <a:solidFill>
              <a:srgbClr val="2D2015"/>
            </a:solidFill>
          </p:grpSpPr>
          <p:sp>
            <p:nvSpPr>
              <p:cNvPr id="53" name="Freeform 33">
                <a:extLst>
                  <a:ext uri="{FF2B5EF4-FFF2-40B4-BE49-F238E27FC236}">
                    <a16:creationId xmlns:a16="http://schemas.microsoft.com/office/drawing/2014/main" id="{D003276C-58D0-497F-906B-BFEDD1CA3720}"/>
                  </a:ext>
                </a:extLst>
              </p:cNvPr>
              <p:cNvSpPr>
                <a:spLocks noEditPoints="1"/>
              </p:cNvSpPr>
              <p:nvPr/>
            </p:nvSpPr>
            <p:spPr bwMode="auto">
              <a:xfrm>
                <a:off x="4260507" y="4023248"/>
                <a:ext cx="299324" cy="584272"/>
              </a:xfrm>
              <a:custGeom>
                <a:avLst/>
                <a:gdLst/>
                <a:ahLst/>
                <a:cxnLst>
                  <a:cxn ang="0">
                    <a:pos x="68" y="54"/>
                  </a:cxn>
                  <a:cxn ang="0">
                    <a:pos x="68" y="48"/>
                  </a:cxn>
                  <a:cxn ang="0">
                    <a:pos x="70" y="44"/>
                  </a:cxn>
                  <a:cxn ang="0">
                    <a:pos x="78" y="32"/>
                  </a:cxn>
                  <a:cxn ang="0">
                    <a:pos x="80" y="24"/>
                  </a:cxn>
                  <a:cxn ang="0">
                    <a:pos x="74" y="6"/>
                  </a:cxn>
                  <a:cxn ang="0">
                    <a:pos x="56" y="0"/>
                  </a:cxn>
                  <a:cxn ang="0">
                    <a:pos x="46" y="2"/>
                  </a:cxn>
                  <a:cxn ang="0">
                    <a:pos x="32" y="16"/>
                  </a:cxn>
                  <a:cxn ang="0">
                    <a:pos x="30" y="24"/>
                  </a:cxn>
                  <a:cxn ang="0">
                    <a:pos x="34" y="38"/>
                  </a:cxn>
                  <a:cxn ang="0">
                    <a:pos x="40" y="44"/>
                  </a:cxn>
                  <a:cxn ang="0">
                    <a:pos x="42" y="54"/>
                  </a:cxn>
                  <a:cxn ang="0">
                    <a:pos x="0" y="174"/>
                  </a:cxn>
                  <a:cxn ang="0">
                    <a:pos x="2" y="176"/>
                  </a:cxn>
                  <a:cxn ang="0">
                    <a:pos x="22" y="170"/>
                  </a:cxn>
                  <a:cxn ang="0">
                    <a:pos x="56" y="164"/>
                  </a:cxn>
                  <a:cxn ang="0">
                    <a:pos x="72" y="166"/>
                  </a:cxn>
                  <a:cxn ang="0">
                    <a:pos x="108" y="176"/>
                  </a:cxn>
                  <a:cxn ang="0">
                    <a:pos x="110" y="176"/>
                  </a:cxn>
                  <a:cxn ang="0">
                    <a:pos x="110" y="174"/>
                  </a:cxn>
                  <a:cxn ang="0">
                    <a:pos x="56" y="72"/>
                  </a:cxn>
                  <a:cxn ang="0">
                    <a:pos x="64" y="76"/>
                  </a:cxn>
                  <a:cxn ang="0">
                    <a:pos x="68" y="84"/>
                  </a:cxn>
                  <a:cxn ang="0">
                    <a:pos x="66" y="90"/>
                  </a:cxn>
                  <a:cxn ang="0">
                    <a:pos x="60" y="96"/>
                  </a:cxn>
                  <a:cxn ang="0">
                    <a:pos x="56" y="98"/>
                  </a:cxn>
                  <a:cxn ang="0">
                    <a:pos x="46" y="94"/>
                  </a:cxn>
                  <a:cxn ang="0">
                    <a:pos x="42" y="84"/>
                  </a:cxn>
                  <a:cxn ang="0">
                    <a:pos x="44" y="80"/>
                  </a:cxn>
                  <a:cxn ang="0">
                    <a:pos x="50" y="74"/>
                  </a:cxn>
                  <a:cxn ang="0">
                    <a:pos x="56" y="72"/>
                  </a:cxn>
                  <a:cxn ang="0">
                    <a:pos x="56" y="144"/>
                  </a:cxn>
                  <a:cxn ang="0">
                    <a:pos x="42" y="138"/>
                  </a:cxn>
                  <a:cxn ang="0">
                    <a:pos x="36" y="124"/>
                  </a:cxn>
                  <a:cxn ang="0">
                    <a:pos x="38" y="118"/>
                  </a:cxn>
                  <a:cxn ang="0">
                    <a:pos x="48" y="108"/>
                  </a:cxn>
                  <a:cxn ang="0">
                    <a:pos x="56" y="106"/>
                  </a:cxn>
                  <a:cxn ang="0">
                    <a:pos x="68" y="112"/>
                  </a:cxn>
                  <a:cxn ang="0">
                    <a:pos x="74" y="124"/>
                  </a:cxn>
                  <a:cxn ang="0">
                    <a:pos x="72" y="132"/>
                  </a:cxn>
                  <a:cxn ang="0">
                    <a:pos x="62" y="142"/>
                  </a:cxn>
                  <a:cxn ang="0">
                    <a:pos x="56" y="144"/>
                  </a:cxn>
                </a:cxnLst>
                <a:rect l="0" t="0" r="r" b="b"/>
                <a:pathLst>
                  <a:path w="110" h="176">
                    <a:moveTo>
                      <a:pt x="110" y="174"/>
                    </a:moveTo>
                    <a:lnTo>
                      <a:pt x="68" y="54"/>
                    </a:lnTo>
                    <a:lnTo>
                      <a:pt x="68" y="54"/>
                    </a:lnTo>
                    <a:lnTo>
                      <a:pt x="68" y="48"/>
                    </a:lnTo>
                    <a:lnTo>
                      <a:pt x="70" y="44"/>
                    </a:lnTo>
                    <a:lnTo>
                      <a:pt x="70" y="44"/>
                    </a:lnTo>
                    <a:lnTo>
                      <a:pt x="76" y="38"/>
                    </a:lnTo>
                    <a:lnTo>
                      <a:pt x="78" y="32"/>
                    </a:lnTo>
                    <a:lnTo>
                      <a:pt x="80" y="24"/>
                    </a:lnTo>
                    <a:lnTo>
                      <a:pt x="80" y="24"/>
                    </a:lnTo>
                    <a:lnTo>
                      <a:pt x="78" y="16"/>
                    </a:lnTo>
                    <a:lnTo>
                      <a:pt x="74" y="6"/>
                    </a:lnTo>
                    <a:lnTo>
                      <a:pt x="64" y="2"/>
                    </a:lnTo>
                    <a:lnTo>
                      <a:pt x="56" y="0"/>
                    </a:lnTo>
                    <a:lnTo>
                      <a:pt x="56" y="0"/>
                    </a:lnTo>
                    <a:lnTo>
                      <a:pt x="46" y="2"/>
                    </a:lnTo>
                    <a:lnTo>
                      <a:pt x="38" y="6"/>
                    </a:lnTo>
                    <a:lnTo>
                      <a:pt x="32" y="16"/>
                    </a:lnTo>
                    <a:lnTo>
                      <a:pt x="30" y="24"/>
                    </a:lnTo>
                    <a:lnTo>
                      <a:pt x="30" y="24"/>
                    </a:lnTo>
                    <a:lnTo>
                      <a:pt x="32" y="32"/>
                    </a:lnTo>
                    <a:lnTo>
                      <a:pt x="34" y="38"/>
                    </a:lnTo>
                    <a:lnTo>
                      <a:pt x="40" y="44"/>
                    </a:lnTo>
                    <a:lnTo>
                      <a:pt x="40" y="44"/>
                    </a:lnTo>
                    <a:lnTo>
                      <a:pt x="42" y="48"/>
                    </a:lnTo>
                    <a:lnTo>
                      <a:pt x="42" y="54"/>
                    </a:lnTo>
                    <a:lnTo>
                      <a:pt x="0" y="174"/>
                    </a:lnTo>
                    <a:lnTo>
                      <a:pt x="0" y="174"/>
                    </a:lnTo>
                    <a:lnTo>
                      <a:pt x="0" y="176"/>
                    </a:lnTo>
                    <a:lnTo>
                      <a:pt x="2" y="176"/>
                    </a:lnTo>
                    <a:lnTo>
                      <a:pt x="2" y="176"/>
                    </a:lnTo>
                    <a:lnTo>
                      <a:pt x="22" y="170"/>
                    </a:lnTo>
                    <a:lnTo>
                      <a:pt x="38" y="166"/>
                    </a:lnTo>
                    <a:lnTo>
                      <a:pt x="56" y="164"/>
                    </a:lnTo>
                    <a:lnTo>
                      <a:pt x="56" y="164"/>
                    </a:lnTo>
                    <a:lnTo>
                      <a:pt x="72" y="166"/>
                    </a:lnTo>
                    <a:lnTo>
                      <a:pt x="88" y="170"/>
                    </a:lnTo>
                    <a:lnTo>
                      <a:pt x="108" y="176"/>
                    </a:lnTo>
                    <a:lnTo>
                      <a:pt x="108" y="176"/>
                    </a:lnTo>
                    <a:lnTo>
                      <a:pt x="110" y="176"/>
                    </a:lnTo>
                    <a:lnTo>
                      <a:pt x="110" y="174"/>
                    </a:lnTo>
                    <a:lnTo>
                      <a:pt x="110" y="174"/>
                    </a:lnTo>
                    <a:close/>
                    <a:moveTo>
                      <a:pt x="56" y="72"/>
                    </a:moveTo>
                    <a:lnTo>
                      <a:pt x="56" y="72"/>
                    </a:lnTo>
                    <a:lnTo>
                      <a:pt x="60" y="74"/>
                    </a:lnTo>
                    <a:lnTo>
                      <a:pt x="64" y="76"/>
                    </a:lnTo>
                    <a:lnTo>
                      <a:pt x="66" y="80"/>
                    </a:lnTo>
                    <a:lnTo>
                      <a:pt x="68" y="84"/>
                    </a:lnTo>
                    <a:lnTo>
                      <a:pt x="68" y="84"/>
                    </a:lnTo>
                    <a:lnTo>
                      <a:pt x="66" y="90"/>
                    </a:lnTo>
                    <a:lnTo>
                      <a:pt x="64" y="94"/>
                    </a:lnTo>
                    <a:lnTo>
                      <a:pt x="60" y="96"/>
                    </a:lnTo>
                    <a:lnTo>
                      <a:pt x="56" y="98"/>
                    </a:lnTo>
                    <a:lnTo>
                      <a:pt x="56" y="98"/>
                    </a:lnTo>
                    <a:lnTo>
                      <a:pt x="50" y="96"/>
                    </a:lnTo>
                    <a:lnTo>
                      <a:pt x="46" y="94"/>
                    </a:lnTo>
                    <a:lnTo>
                      <a:pt x="44" y="90"/>
                    </a:lnTo>
                    <a:lnTo>
                      <a:pt x="42" y="84"/>
                    </a:lnTo>
                    <a:lnTo>
                      <a:pt x="42" y="84"/>
                    </a:lnTo>
                    <a:lnTo>
                      <a:pt x="44" y="80"/>
                    </a:lnTo>
                    <a:lnTo>
                      <a:pt x="46" y="76"/>
                    </a:lnTo>
                    <a:lnTo>
                      <a:pt x="50" y="74"/>
                    </a:lnTo>
                    <a:lnTo>
                      <a:pt x="56" y="72"/>
                    </a:lnTo>
                    <a:lnTo>
                      <a:pt x="56" y="72"/>
                    </a:lnTo>
                    <a:close/>
                    <a:moveTo>
                      <a:pt x="56" y="144"/>
                    </a:moveTo>
                    <a:lnTo>
                      <a:pt x="56" y="144"/>
                    </a:lnTo>
                    <a:lnTo>
                      <a:pt x="48" y="142"/>
                    </a:lnTo>
                    <a:lnTo>
                      <a:pt x="42" y="138"/>
                    </a:lnTo>
                    <a:lnTo>
                      <a:pt x="38" y="132"/>
                    </a:lnTo>
                    <a:lnTo>
                      <a:pt x="36" y="124"/>
                    </a:lnTo>
                    <a:lnTo>
                      <a:pt x="36" y="124"/>
                    </a:lnTo>
                    <a:lnTo>
                      <a:pt x="38" y="118"/>
                    </a:lnTo>
                    <a:lnTo>
                      <a:pt x="42" y="112"/>
                    </a:lnTo>
                    <a:lnTo>
                      <a:pt x="48" y="108"/>
                    </a:lnTo>
                    <a:lnTo>
                      <a:pt x="56" y="106"/>
                    </a:lnTo>
                    <a:lnTo>
                      <a:pt x="56" y="106"/>
                    </a:lnTo>
                    <a:lnTo>
                      <a:pt x="62" y="108"/>
                    </a:lnTo>
                    <a:lnTo>
                      <a:pt x="68" y="112"/>
                    </a:lnTo>
                    <a:lnTo>
                      <a:pt x="72" y="118"/>
                    </a:lnTo>
                    <a:lnTo>
                      <a:pt x="74" y="124"/>
                    </a:lnTo>
                    <a:lnTo>
                      <a:pt x="74" y="124"/>
                    </a:lnTo>
                    <a:lnTo>
                      <a:pt x="72" y="132"/>
                    </a:lnTo>
                    <a:lnTo>
                      <a:pt x="68" y="138"/>
                    </a:lnTo>
                    <a:lnTo>
                      <a:pt x="62" y="142"/>
                    </a:lnTo>
                    <a:lnTo>
                      <a:pt x="56" y="144"/>
                    </a:lnTo>
                    <a:lnTo>
                      <a:pt x="56" y="14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4" name="组合 41">
                <a:extLst>
                  <a:ext uri="{FF2B5EF4-FFF2-40B4-BE49-F238E27FC236}">
                    <a16:creationId xmlns:a16="http://schemas.microsoft.com/office/drawing/2014/main" id="{23D6E59E-E03A-4D66-A33C-74D2404C9E31}"/>
                  </a:ext>
                </a:extLst>
              </p:cNvPr>
              <p:cNvGrpSpPr/>
              <p:nvPr/>
            </p:nvGrpSpPr>
            <p:grpSpPr>
              <a:xfrm>
                <a:off x="4059143" y="3910377"/>
                <a:ext cx="266671" cy="371809"/>
                <a:chOff x="4085023" y="3597847"/>
                <a:chExt cx="266671" cy="371809"/>
              </a:xfrm>
              <a:grpFill/>
            </p:grpSpPr>
            <p:sp>
              <p:nvSpPr>
                <p:cNvPr id="60" name="Freeform 34">
                  <a:extLst>
                    <a:ext uri="{FF2B5EF4-FFF2-40B4-BE49-F238E27FC236}">
                      <a16:creationId xmlns:a16="http://schemas.microsoft.com/office/drawing/2014/main" id="{A5C4FDAB-6771-46FF-A0F4-3932BE9E310C}"/>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61" name="Freeform 35">
                  <a:extLst>
                    <a:ext uri="{FF2B5EF4-FFF2-40B4-BE49-F238E27FC236}">
                      <a16:creationId xmlns:a16="http://schemas.microsoft.com/office/drawing/2014/main" id="{67DA0ECA-BA2B-4DFE-94C8-A9BA57261BCB}"/>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36">
                  <a:extLst>
                    <a:ext uri="{FF2B5EF4-FFF2-40B4-BE49-F238E27FC236}">
                      <a16:creationId xmlns:a16="http://schemas.microsoft.com/office/drawing/2014/main" id="{DAD31817-F87C-4705-86E4-AC766A8186DF}"/>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37">
                  <a:extLst>
                    <a:ext uri="{FF2B5EF4-FFF2-40B4-BE49-F238E27FC236}">
                      <a16:creationId xmlns:a16="http://schemas.microsoft.com/office/drawing/2014/main" id="{4F4D58C2-7C85-430D-AC4E-21074B6691FC}"/>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5" name="组合 42">
                <a:extLst>
                  <a:ext uri="{FF2B5EF4-FFF2-40B4-BE49-F238E27FC236}">
                    <a16:creationId xmlns:a16="http://schemas.microsoft.com/office/drawing/2014/main" id="{25EEBAFE-8AEE-4F66-90FF-C38452FF8EB0}"/>
                  </a:ext>
                </a:extLst>
              </p:cNvPr>
              <p:cNvGrpSpPr/>
              <p:nvPr/>
            </p:nvGrpSpPr>
            <p:grpSpPr>
              <a:xfrm rot="10587679">
                <a:off x="4512212" y="3893111"/>
                <a:ext cx="266671" cy="371809"/>
                <a:chOff x="4085023" y="3597847"/>
                <a:chExt cx="266671" cy="371809"/>
              </a:xfrm>
              <a:grpFill/>
            </p:grpSpPr>
            <p:sp>
              <p:nvSpPr>
                <p:cNvPr id="56" name="Freeform 34">
                  <a:extLst>
                    <a:ext uri="{FF2B5EF4-FFF2-40B4-BE49-F238E27FC236}">
                      <a16:creationId xmlns:a16="http://schemas.microsoft.com/office/drawing/2014/main" id="{B00C3A73-E7B1-4A11-8F43-79041AB37D33}"/>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35">
                  <a:extLst>
                    <a:ext uri="{FF2B5EF4-FFF2-40B4-BE49-F238E27FC236}">
                      <a16:creationId xmlns:a16="http://schemas.microsoft.com/office/drawing/2014/main" id="{3B879F76-D38F-4481-AF58-EB9352927D4D}"/>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36">
                  <a:extLst>
                    <a:ext uri="{FF2B5EF4-FFF2-40B4-BE49-F238E27FC236}">
                      <a16:creationId xmlns:a16="http://schemas.microsoft.com/office/drawing/2014/main" id="{CE637E0D-3916-4E72-B965-C4932459FCF1}"/>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Freeform 37">
                  <a:extLst>
                    <a:ext uri="{FF2B5EF4-FFF2-40B4-BE49-F238E27FC236}">
                      <a16:creationId xmlns:a16="http://schemas.microsoft.com/office/drawing/2014/main" id="{D9535BBF-3FE0-4DB9-869E-56F0966951D7}"/>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26" name="文本框 51">
              <a:extLst>
                <a:ext uri="{FF2B5EF4-FFF2-40B4-BE49-F238E27FC236}">
                  <a16:creationId xmlns:a16="http://schemas.microsoft.com/office/drawing/2014/main" id="{E505E33E-269F-4177-9C22-71F53CC9B7BE}"/>
                </a:ext>
              </a:extLst>
            </p:cNvPr>
            <p:cNvSpPr txBox="1"/>
            <p:nvPr/>
          </p:nvSpPr>
          <p:spPr>
            <a:xfrm>
              <a:off x="6669843" y="2961865"/>
              <a:ext cx="1472852" cy="307777"/>
            </a:xfrm>
            <a:prstGeom prst="rect">
              <a:avLst/>
            </a:prstGeom>
            <a:noFill/>
          </p:spPr>
          <p:txBody>
            <a:bodyPr wrap="square" rtlCol="0">
              <a:spAutoFit/>
            </a:bodyPr>
            <a:lstStyle/>
            <a:p>
              <a:r>
                <a:rPr lang="en-US" altLang="zh-CN" sz="1400" dirty="0"/>
                <a:t>Base station</a:t>
              </a:r>
              <a:endParaRPr lang="zh-CN" altLang="en-US" sz="1400" dirty="0"/>
            </a:p>
          </p:txBody>
        </p:sp>
        <p:sp>
          <p:nvSpPr>
            <p:cNvPr id="27" name="椭圆 8">
              <a:extLst>
                <a:ext uri="{FF2B5EF4-FFF2-40B4-BE49-F238E27FC236}">
                  <a16:creationId xmlns:a16="http://schemas.microsoft.com/office/drawing/2014/main" id="{74C44311-D0A8-493F-BECA-ED7F81287C09}"/>
                </a:ext>
              </a:extLst>
            </p:cNvPr>
            <p:cNvSpPr/>
            <p:nvPr/>
          </p:nvSpPr>
          <p:spPr>
            <a:xfrm rot="12355869" flipV="1">
              <a:off x="6986827" y="2375707"/>
              <a:ext cx="1352098" cy="91015"/>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grpSp>
          <p:nvGrpSpPr>
            <p:cNvPr id="28" name="组合 53">
              <a:extLst>
                <a:ext uri="{FF2B5EF4-FFF2-40B4-BE49-F238E27FC236}">
                  <a16:creationId xmlns:a16="http://schemas.microsoft.com/office/drawing/2014/main" id="{BA398C03-4AA7-4AB7-8A40-7013CF5F3DD7}"/>
                </a:ext>
              </a:extLst>
            </p:cNvPr>
            <p:cNvGrpSpPr/>
            <p:nvPr/>
          </p:nvGrpSpPr>
          <p:grpSpPr>
            <a:xfrm>
              <a:off x="7350039" y="3308914"/>
              <a:ext cx="464775" cy="528593"/>
              <a:chOff x="4059143" y="3893111"/>
              <a:chExt cx="719740" cy="714409"/>
            </a:xfrm>
            <a:solidFill>
              <a:srgbClr val="2D2015"/>
            </a:solidFill>
          </p:grpSpPr>
          <p:sp>
            <p:nvSpPr>
              <p:cNvPr id="42" name="Freeform 33">
                <a:extLst>
                  <a:ext uri="{FF2B5EF4-FFF2-40B4-BE49-F238E27FC236}">
                    <a16:creationId xmlns:a16="http://schemas.microsoft.com/office/drawing/2014/main" id="{7185E73D-94A4-4445-A806-ADC4218FE710}"/>
                  </a:ext>
                </a:extLst>
              </p:cNvPr>
              <p:cNvSpPr>
                <a:spLocks noEditPoints="1"/>
              </p:cNvSpPr>
              <p:nvPr/>
            </p:nvSpPr>
            <p:spPr bwMode="auto">
              <a:xfrm>
                <a:off x="4260507" y="4023248"/>
                <a:ext cx="299324" cy="584272"/>
              </a:xfrm>
              <a:custGeom>
                <a:avLst/>
                <a:gdLst/>
                <a:ahLst/>
                <a:cxnLst>
                  <a:cxn ang="0">
                    <a:pos x="68" y="54"/>
                  </a:cxn>
                  <a:cxn ang="0">
                    <a:pos x="68" y="48"/>
                  </a:cxn>
                  <a:cxn ang="0">
                    <a:pos x="70" y="44"/>
                  </a:cxn>
                  <a:cxn ang="0">
                    <a:pos x="78" y="32"/>
                  </a:cxn>
                  <a:cxn ang="0">
                    <a:pos x="80" y="24"/>
                  </a:cxn>
                  <a:cxn ang="0">
                    <a:pos x="74" y="6"/>
                  </a:cxn>
                  <a:cxn ang="0">
                    <a:pos x="56" y="0"/>
                  </a:cxn>
                  <a:cxn ang="0">
                    <a:pos x="46" y="2"/>
                  </a:cxn>
                  <a:cxn ang="0">
                    <a:pos x="32" y="16"/>
                  </a:cxn>
                  <a:cxn ang="0">
                    <a:pos x="30" y="24"/>
                  </a:cxn>
                  <a:cxn ang="0">
                    <a:pos x="34" y="38"/>
                  </a:cxn>
                  <a:cxn ang="0">
                    <a:pos x="40" y="44"/>
                  </a:cxn>
                  <a:cxn ang="0">
                    <a:pos x="42" y="54"/>
                  </a:cxn>
                  <a:cxn ang="0">
                    <a:pos x="0" y="174"/>
                  </a:cxn>
                  <a:cxn ang="0">
                    <a:pos x="2" y="176"/>
                  </a:cxn>
                  <a:cxn ang="0">
                    <a:pos x="22" y="170"/>
                  </a:cxn>
                  <a:cxn ang="0">
                    <a:pos x="56" y="164"/>
                  </a:cxn>
                  <a:cxn ang="0">
                    <a:pos x="72" y="166"/>
                  </a:cxn>
                  <a:cxn ang="0">
                    <a:pos x="108" y="176"/>
                  </a:cxn>
                  <a:cxn ang="0">
                    <a:pos x="110" y="176"/>
                  </a:cxn>
                  <a:cxn ang="0">
                    <a:pos x="110" y="174"/>
                  </a:cxn>
                  <a:cxn ang="0">
                    <a:pos x="56" y="72"/>
                  </a:cxn>
                  <a:cxn ang="0">
                    <a:pos x="64" y="76"/>
                  </a:cxn>
                  <a:cxn ang="0">
                    <a:pos x="68" y="84"/>
                  </a:cxn>
                  <a:cxn ang="0">
                    <a:pos x="66" y="90"/>
                  </a:cxn>
                  <a:cxn ang="0">
                    <a:pos x="60" y="96"/>
                  </a:cxn>
                  <a:cxn ang="0">
                    <a:pos x="56" y="98"/>
                  </a:cxn>
                  <a:cxn ang="0">
                    <a:pos x="46" y="94"/>
                  </a:cxn>
                  <a:cxn ang="0">
                    <a:pos x="42" y="84"/>
                  </a:cxn>
                  <a:cxn ang="0">
                    <a:pos x="44" y="80"/>
                  </a:cxn>
                  <a:cxn ang="0">
                    <a:pos x="50" y="74"/>
                  </a:cxn>
                  <a:cxn ang="0">
                    <a:pos x="56" y="72"/>
                  </a:cxn>
                  <a:cxn ang="0">
                    <a:pos x="56" y="144"/>
                  </a:cxn>
                  <a:cxn ang="0">
                    <a:pos x="42" y="138"/>
                  </a:cxn>
                  <a:cxn ang="0">
                    <a:pos x="36" y="124"/>
                  </a:cxn>
                  <a:cxn ang="0">
                    <a:pos x="38" y="118"/>
                  </a:cxn>
                  <a:cxn ang="0">
                    <a:pos x="48" y="108"/>
                  </a:cxn>
                  <a:cxn ang="0">
                    <a:pos x="56" y="106"/>
                  </a:cxn>
                  <a:cxn ang="0">
                    <a:pos x="68" y="112"/>
                  </a:cxn>
                  <a:cxn ang="0">
                    <a:pos x="74" y="124"/>
                  </a:cxn>
                  <a:cxn ang="0">
                    <a:pos x="72" y="132"/>
                  </a:cxn>
                  <a:cxn ang="0">
                    <a:pos x="62" y="142"/>
                  </a:cxn>
                  <a:cxn ang="0">
                    <a:pos x="56" y="144"/>
                  </a:cxn>
                </a:cxnLst>
                <a:rect l="0" t="0" r="r" b="b"/>
                <a:pathLst>
                  <a:path w="110" h="176">
                    <a:moveTo>
                      <a:pt x="110" y="174"/>
                    </a:moveTo>
                    <a:lnTo>
                      <a:pt x="68" y="54"/>
                    </a:lnTo>
                    <a:lnTo>
                      <a:pt x="68" y="54"/>
                    </a:lnTo>
                    <a:lnTo>
                      <a:pt x="68" y="48"/>
                    </a:lnTo>
                    <a:lnTo>
                      <a:pt x="70" y="44"/>
                    </a:lnTo>
                    <a:lnTo>
                      <a:pt x="70" y="44"/>
                    </a:lnTo>
                    <a:lnTo>
                      <a:pt x="76" y="38"/>
                    </a:lnTo>
                    <a:lnTo>
                      <a:pt x="78" y="32"/>
                    </a:lnTo>
                    <a:lnTo>
                      <a:pt x="80" y="24"/>
                    </a:lnTo>
                    <a:lnTo>
                      <a:pt x="80" y="24"/>
                    </a:lnTo>
                    <a:lnTo>
                      <a:pt x="78" y="16"/>
                    </a:lnTo>
                    <a:lnTo>
                      <a:pt x="74" y="6"/>
                    </a:lnTo>
                    <a:lnTo>
                      <a:pt x="64" y="2"/>
                    </a:lnTo>
                    <a:lnTo>
                      <a:pt x="56" y="0"/>
                    </a:lnTo>
                    <a:lnTo>
                      <a:pt x="56" y="0"/>
                    </a:lnTo>
                    <a:lnTo>
                      <a:pt x="46" y="2"/>
                    </a:lnTo>
                    <a:lnTo>
                      <a:pt x="38" y="6"/>
                    </a:lnTo>
                    <a:lnTo>
                      <a:pt x="32" y="16"/>
                    </a:lnTo>
                    <a:lnTo>
                      <a:pt x="30" y="24"/>
                    </a:lnTo>
                    <a:lnTo>
                      <a:pt x="30" y="24"/>
                    </a:lnTo>
                    <a:lnTo>
                      <a:pt x="32" y="32"/>
                    </a:lnTo>
                    <a:lnTo>
                      <a:pt x="34" y="38"/>
                    </a:lnTo>
                    <a:lnTo>
                      <a:pt x="40" y="44"/>
                    </a:lnTo>
                    <a:lnTo>
                      <a:pt x="40" y="44"/>
                    </a:lnTo>
                    <a:lnTo>
                      <a:pt x="42" y="48"/>
                    </a:lnTo>
                    <a:lnTo>
                      <a:pt x="42" y="54"/>
                    </a:lnTo>
                    <a:lnTo>
                      <a:pt x="0" y="174"/>
                    </a:lnTo>
                    <a:lnTo>
                      <a:pt x="0" y="174"/>
                    </a:lnTo>
                    <a:lnTo>
                      <a:pt x="0" y="176"/>
                    </a:lnTo>
                    <a:lnTo>
                      <a:pt x="2" y="176"/>
                    </a:lnTo>
                    <a:lnTo>
                      <a:pt x="2" y="176"/>
                    </a:lnTo>
                    <a:lnTo>
                      <a:pt x="22" y="170"/>
                    </a:lnTo>
                    <a:lnTo>
                      <a:pt x="38" y="166"/>
                    </a:lnTo>
                    <a:lnTo>
                      <a:pt x="56" y="164"/>
                    </a:lnTo>
                    <a:lnTo>
                      <a:pt x="56" y="164"/>
                    </a:lnTo>
                    <a:lnTo>
                      <a:pt x="72" y="166"/>
                    </a:lnTo>
                    <a:lnTo>
                      <a:pt x="88" y="170"/>
                    </a:lnTo>
                    <a:lnTo>
                      <a:pt x="108" y="176"/>
                    </a:lnTo>
                    <a:lnTo>
                      <a:pt x="108" y="176"/>
                    </a:lnTo>
                    <a:lnTo>
                      <a:pt x="110" y="176"/>
                    </a:lnTo>
                    <a:lnTo>
                      <a:pt x="110" y="174"/>
                    </a:lnTo>
                    <a:lnTo>
                      <a:pt x="110" y="174"/>
                    </a:lnTo>
                    <a:close/>
                    <a:moveTo>
                      <a:pt x="56" y="72"/>
                    </a:moveTo>
                    <a:lnTo>
                      <a:pt x="56" y="72"/>
                    </a:lnTo>
                    <a:lnTo>
                      <a:pt x="60" y="74"/>
                    </a:lnTo>
                    <a:lnTo>
                      <a:pt x="64" y="76"/>
                    </a:lnTo>
                    <a:lnTo>
                      <a:pt x="66" y="80"/>
                    </a:lnTo>
                    <a:lnTo>
                      <a:pt x="68" y="84"/>
                    </a:lnTo>
                    <a:lnTo>
                      <a:pt x="68" y="84"/>
                    </a:lnTo>
                    <a:lnTo>
                      <a:pt x="66" y="90"/>
                    </a:lnTo>
                    <a:lnTo>
                      <a:pt x="64" y="94"/>
                    </a:lnTo>
                    <a:lnTo>
                      <a:pt x="60" y="96"/>
                    </a:lnTo>
                    <a:lnTo>
                      <a:pt x="56" y="98"/>
                    </a:lnTo>
                    <a:lnTo>
                      <a:pt x="56" y="98"/>
                    </a:lnTo>
                    <a:lnTo>
                      <a:pt x="50" y="96"/>
                    </a:lnTo>
                    <a:lnTo>
                      <a:pt x="46" y="94"/>
                    </a:lnTo>
                    <a:lnTo>
                      <a:pt x="44" y="90"/>
                    </a:lnTo>
                    <a:lnTo>
                      <a:pt x="42" y="84"/>
                    </a:lnTo>
                    <a:lnTo>
                      <a:pt x="42" y="84"/>
                    </a:lnTo>
                    <a:lnTo>
                      <a:pt x="44" y="80"/>
                    </a:lnTo>
                    <a:lnTo>
                      <a:pt x="46" y="76"/>
                    </a:lnTo>
                    <a:lnTo>
                      <a:pt x="50" y="74"/>
                    </a:lnTo>
                    <a:lnTo>
                      <a:pt x="56" y="72"/>
                    </a:lnTo>
                    <a:lnTo>
                      <a:pt x="56" y="72"/>
                    </a:lnTo>
                    <a:close/>
                    <a:moveTo>
                      <a:pt x="56" y="144"/>
                    </a:moveTo>
                    <a:lnTo>
                      <a:pt x="56" y="144"/>
                    </a:lnTo>
                    <a:lnTo>
                      <a:pt x="48" y="142"/>
                    </a:lnTo>
                    <a:lnTo>
                      <a:pt x="42" y="138"/>
                    </a:lnTo>
                    <a:lnTo>
                      <a:pt x="38" y="132"/>
                    </a:lnTo>
                    <a:lnTo>
                      <a:pt x="36" y="124"/>
                    </a:lnTo>
                    <a:lnTo>
                      <a:pt x="36" y="124"/>
                    </a:lnTo>
                    <a:lnTo>
                      <a:pt x="38" y="118"/>
                    </a:lnTo>
                    <a:lnTo>
                      <a:pt x="42" y="112"/>
                    </a:lnTo>
                    <a:lnTo>
                      <a:pt x="48" y="108"/>
                    </a:lnTo>
                    <a:lnTo>
                      <a:pt x="56" y="106"/>
                    </a:lnTo>
                    <a:lnTo>
                      <a:pt x="56" y="106"/>
                    </a:lnTo>
                    <a:lnTo>
                      <a:pt x="62" y="108"/>
                    </a:lnTo>
                    <a:lnTo>
                      <a:pt x="68" y="112"/>
                    </a:lnTo>
                    <a:lnTo>
                      <a:pt x="72" y="118"/>
                    </a:lnTo>
                    <a:lnTo>
                      <a:pt x="74" y="124"/>
                    </a:lnTo>
                    <a:lnTo>
                      <a:pt x="74" y="124"/>
                    </a:lnTo>
                    <a:lnTo>
                      <a:pt x="72" y="132"/>
                    </a:lnTo>
                    <a:lnTo>
                      <a:pt x="68" y="138"/>
                    </a:lnTo>
                    <a:lnTo>
                      <a:pt x="62" y="142"/>
                    </a:lnTo>
                    <a:lnTo>
                      <a:pt x="56" y="144"/>
                    </a:lnTo>
                    <a:lnTo>
                      <a:pt x="56" y="14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3" name="组合 55">
                <a:extLst>
                  <a:ext uri="{FF2B5EF4-FFF2-40B4-BE49-F238E27FC236}">
                    <a16:creationId xmlns:a16="http://schemas.microsoft.com/office/drawing/2014/main" id="{399BE2DF-71C8-416C-A4BC-1AC232DC7413}"/>
                  </a:ext>
                </a:extLst>
              </p:cNvPr>
              <p:cNvGrpSpPr/>
              <p:nvPr/>
            </p:nvGrpSpPr>
            <p:grpSpPr>
              <a:xfrm>
                <a:off x="4059143" y="3910377"/>
                <a:ext cx="266671" cy="371809"/>
                <a:chOff x="4085023" y="3597847"/>
                <a:chExt cx="266671" cy="371809"/>
              </a:xfrm>
              <a:grpFill/>
            </p:grpSpPr>
            <p:sp>
              <p:nvSpPr>
                <p:cNvPr id="49" name="Freeform 34">
                  <a:extLst>
                    <a:ext uri="{FF2B5EF4-FFF2-40B4-BE49-F238E27FC236}">
                      <a16:creationId xmlns:a16="http://schemas.microsoft.com/office/drawing/2014/main" id="{37EEAE2F-0369-489B-80C2-DF017D989EC3}"/>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35">
                  <a:extLst>
                    <a:ext uri="{FF2B5EF4-FFF2-40B4-BE49-F238E27FC236}">
                      <a16:creationId xmlns:a16="http://schemas.microsoft.com/office/drawing/2014/main" id="{D6E3CB87-5C27-4466-A0BE-B9503CC911C9}"/>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1" name="Freeform 36">
                  <a:extLst>
                    <a:ext uri="{FF2B5EF4-FFF2-40B4-BE49-F238E27FC236}">
                      <a16:creationId xmlns:a16="http://schemas.microsoft.com/office/drawing/2014/main" id="{E4F7651A-C9DC-4B28-AEE0-74464221BD04}"/>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2" name="Freeform 37">
                  <a:extLst>
                    <a:ext uri="{FF2B5EF4-FFF2-40B4-BE49-F238E27FC236}">
                      <a16:creationId xmlns:a16="http://schemas.microsoft.com/office/drawing/2014/main" id="{1C3F0700-A1C8-4E97-9F59-6C9DF2C96DEB}"/>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4" name="组合 56">
                <a:extLst>
                  <a:ext uri="{FF2B5EF4-FFF2-40B4-BE49-F238E27FC236}">
                    <a16:creationId xmlns:a16="http://schemas.microsoft.com/office/drawing/2014/main" id="{B75E8C17-E712-447D-AB58-7F7A748F0B45}"/>
                  </a:ext>
                </a:extLst>
              </p:cNvPr>
              <p:cNvGrpSpPr/>
              <p:nvPr/>
            </p:nvGrpSpPr>
            <p:grpSpPr>
              <a:xfrm rot="10587679">
                <a:off x="4512212" y="3893111"/>
                <a:ext cx="266671" cy="371809"/>
                <a:chOff x="4085023" y="3597847"/>
                <a:chExt cx="266671" cy="371809"/>
              </a:xfrm>
              <a:grpFill/>
            </p:grpSpPr>
            <p:sp>
              <p:nvSpPr>
                <p:cNvPr id="45" name="Freeform 34">
                  <a:extLst>
                    <a:ext uri="{FF2B5EF4-FFF2-40B4-BE49-F238E27FC236}">
                      <a16:creationId xmlns:a16="http://schemas.microsoft.com/office/drawing/2014/main" id="{181CDC84-82CF-4BB4-866D-471B832D5DDD}"/>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Freeform 35">
                  <a:extLst>
                    <a:ext uri="{FF2B5EF4-FFF2-40B4-BE49-F238E27FC236}">
                      <a16:creationId xmlns:a16="http://schemas.microsoft.com/office/drawing/2014/main" id="{799E73DD-7A98-44A5-9E65-8FE602ABD357}"/>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Freeform 36">
                  <a:extLst>
                    <a:ext uri="{FF2B5EF4-FFF2-40B4-BE49-F238E27FC236}">
                      <a16:creationId xmlns:a16="http://schemas.microsoft.com/office/drawing/2014/main" id="{18F47E3B-0C4F-49B1-BE6C-20E1B394B8F0}"/>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Freeform 37">
                  <a:extLst>
                    <a:ext uri="{FF2B5EF4-FFF2-40B4-BE49-F238E27FC236}">
                      <a16:creationId xmlns:a16="http://schemas.microsoft.com/office/drawing/2014/main" id="{812DC53E-5DCC-4176-A073-737C76512639}"/>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29" name="椭圆 127">
              <a:extLst>
                <a:ext uri="{FF2B5EF4-FFF2-40B4-BE49-F238E27FC236}">
                  <a16:creationId xmlns:a16="http://schemas.microsoft.com/office/drawing/2014/main" id="{391A1D97-A017-4D58-ACDC-F209422765AC}"/>
                </a:ext>
              </a:extLst>
            </p:cNvPr>
            <p:cNvSpPr/>
            <p:nvPr/>
          </p:nvSpPr>
          <p:spPr>
            <a:xfrm rot="1692028">
              <a:off x="6899922" y="2546658"/>
              <a:ext cx="1420716" cy="90924"/>
            </a:xfrm>
            <a:prstGeom prst="ellipse">
              <a:avLst/>
            </a:prstGeom>
            <a:solidFill>
              <a:srgbClr val="00B050"/>
            </a:solidFill>
            <a:ln w="12700" cap="flat" cmpd="sng" algn="ctr">
              <a:noFill/>
              <a:prstDash val="solid"/>
              <a:miter lim="800000"/>
            </a:ln>
            <a:effectLst/>
          </p:spPr>
          <p:txBody>
            <a:bodyPr rtlCol="0" anchor="ctr"/>
            <a:lstStyle/>
            <a:p>
              <a:pPr algn="ctr">
                <a:defRPr/>
              </a:pP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pic>
          <p:nvPicPr>
            <p:cNvPr id="30" name="Picture 2" descr="C:\Users\l00228727\Desktop\车联网胶片\素材\图片1.png">
              <a:extLst>
                <a:ext uri="{FF2B5EF4-FFF2-40B4-BE49-F238E27FC236}">
                  <a16:creationId xmlns:a16="http://schemas.microsoft.com/office/drawing/2014/main" id="{F2535CC1-A199-48FE-AEE2-C1967E41BE4E}"/>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flipH="1">
              <a:off x="5131484" y="4123657"/>
              <a:ext cx="594973" cy="262790"/>
            </a:xfrm>
            <a:prstGeom prst="rect">
              <a:avLst/>
            </a:prstGeom>
            <a:noFill/>
          </p:spPr>
        </p:pic>
        <p:sp>
          <p:nvSpPr>
            <p:cNvPr id="31" name="云形 67">
              <a:extLst>
                <a:ext uri="{FF2B5EF4-FFF2-40B4-BE49-F238E27FC236}">
                  <a16:creationId xmlns:a16="http://schemas.microsoft.com/office/drawing/2014/main" id="{DC9FEA64-CDF8-431A-A187-80D670F484A4}"/>
                </a:ext>
              </a:extLst>
            </p:cNvPr>
            <p:cNvSpPr/>
            <p:nvPr/>
          </p:nvSpPr>
          <p:spPr>
            <a:xfrm>
              <a:off x="4564161" y="2135572"/>
              <a:ext cx="1945483" cy="96392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cxnSp>
          <p:nvCxnSpPr>
            <p:cNvPr id="32" name="直接连接符 68">
              <a:extLst>
                <a:ext uri="{FF2B5EF4-FFF2-40B4-BE49-F238E27FC236}">
                  <a16:creationId xmlns:a16="http://schemas.microsoft.com/office/drawing/2014/main" id="{15DB16E8-8B36-4B62-A98D-0B1AAD5AB56E}"/>
                </a:ext>
              </a:extLst>
            </p:cNvPr>
            <p:cNvCxnSpPr>
              <a:cxnSpLocks/>
              <a:stCxn id="31" idx="1"/>
              <a:endCxn id="20" idx="2"/>
            </p:cNvCxnSpPr>
            <p:nvPr/>
          </p:nvCxnSpPr>
          <p:spPr>
            <a:xfrm flipH="1">
              <a:off x="4359001" y="3098466"/>
              <a:ext cx="1177903" cy="62840"/>
            </a:xfrm>
            <a:prstGeom prst="line">
              <a:avLst/>
            </a:prstGeom>
          </p:spPr>
          <p:style>
            <a:lnRef idx="1">
              <a:schemeClr val="accent1"/>
            </a:lnRef>
            <a:fillRef idx="0">
              <a:schemeClr val="accent1"/>
            </a:fillRef>
            <a:effectRef idx="0">
              <a:schemeClr val="accent1"/>
            </a:effectRef>
            <a:fontRef idx="minor">
              <a:schemeClr val="tx1"/>
            </a:fontRef>
          </p:style>
        </p:cxnSp>
        <p:sp>
          <p:nvSpPr>
            <p:cNvPr id="33" name="矩形 69">
              <a:extLst>
                <a:ext uri="{FF2B5EF4-FFF2-40B4-BE49-F238E27FC236}">
                  <a16:creationId xmlns:a16="http://schemas.microsoft.com/office/drawing/2014/main" id="{41DCA932-1677-4EE3-B70D-8E2E9E6B274C}"/>
                </a:ext>
              </a:extLst>
            </p:cNvPr>
            <p:cNvSpPr/>
            <p:nvPr/>
          </p:nvSpPr>
          <p:spPr>
            <a:xfrm>
              <a:off x="5090660" y="2262370"/>
              <a:ext cx="882166" cy="584775"/>
            </a:xfrm>
            <a:prstGeom prst="rect">
              <a:avLst/>
            </a:prstGeom>
          </p:spPr>
          <p:txBody>
            <a:bodyPr wrap="none">
              <a:spAutoFit/>
            </a:bodyPr>
            <a:lstStyle/>
            <a:p>
              <a:pPr algn="ctr"/>
              <a:r>
                <a:rPr lang="en-US" sz="1600" dirty="0"/>
                <a:t>Core</a:t>
              </a:r>
            </a:p>
            <a:p>
              <a:pPr algn="ctr"/>
              <a:r>
                <a:rPr lang="en-US" sz="1600" dirty="0"/>
                <a:t>network</a:t>
              </a:r>
            </a:p>
          </p:txBody>
        </p:sp>
        <p:cxnSp>
          <p:nvCxnSpPr>
            <p:cNvPr id="34" name="直接连接符 70">
              <a:extLst>
                <a:ext uri="{FF2B5EF4-FFF2-40B4-BE49-F238E27FC236}">
                  <a16:creationId xmlns:a16="http://schemas.microsoft.com/office/drawing/2014/main" id="{BA739E89-8DC5-43B6-8769-2B4000AB2B36}"/>
                </a:ext>
              </a:extLst>
            </p:cNvPr>
            <p:cNvCxnSpPr>
              <a:cxnSpLocks/>
              <a:stCxn id="26" idx="2"/>
              <a:endCxn id="31" idx="1"/>
            </p:cNvCxnSpPr>
            <p:nvPr/>
          </p:nvCxnSpPr>
          <p:spPr>
            <a:xfrm flipH="1" flipV="1">
              <a:off x="5536904" y="3098466"/>
              <a:ext cx="1869365" cy="171176"/>
            </a:xfrm>
            <a:prstGeom prst="line">
              <a:avLst/>
            </a:prstGeom>
          </p:spPr>
          <p:style>
            <a:lnRef idx="1">
              <a:schemeClr val="accent1"/>
            </a:lnRef>
            <a:fillRef idx="0">
              <a:schemeClr val="accent1"/>
            </a:fillRef>
            <a:effectRef idx="0">
              <a:schemeClr val="accent1"/>
            </a:effectRef>
            <a:fontRef idx="minor">
              <a:schemeClr val="tx1"/>
            </a:fontRef>
          </p:style>
        </p:cxnSp>
        <p:sp>
          <p:nvSpPr>
            <p:cNvPr id="35" name="下箭头 75">
              <a:extLst>
                <a:ext uri="{FF2B5EF4-FFF2-40B4-BE49-F238E27FC236}">
                  <a16:creationId xmlns:a16="http://schemas.microsoft.com/office/drawing/2014/main" id="{C17C3B45-37A6-459C-99DF-1E1C2FA8E19E}"/>
                </a:ext>
              </a:extLst>
            </p:cNvPr>
            <p:cNvSpPr/>
            <p:nvPr/>
          </p:nvSpPr>
          <p:spPr bwMode="auto">
            <a:xfrm>
              <a:off x="8427008" y="3617890"/>
              <a:ext cx="230771" cy="1169417"/>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pic>
          <p:nvPicPr>
            <p:cNvPr id="36" name="Picture 2" descr="https://gimg2.baidu.com/image_search/src=http%3A%2F%2Fn.sinaimg.cn%2Fsinakd20200320ac%2F480%2Fw640h640%2F20200320%2F15b6-ireifzf9436975.jpg&amp;refer=http%3A%2F%2Fn.sinaimg.cn&amp;app=2002&amp;size=f9999,10000&amp;q=a80&amp;n=0&amp;g=0n&amp;fmt=jpeg?sec=1646152074&amp;t=b0396e91e05aa764e16f4dfccac1d73c">
              <a:extLst>
                <a:ext uri="{FF2B5EF4-FFF2-40B4-BE49-F238E27FC236}">
                  <a16:creationId xmlns:a16="http://schemas.microsoft.com/office/drawing/2014/main" id="{58431141-9C52-4721-9115-B21C64F7C5B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845773" y="4858812"/>
              <a:ext cx="309769" cy="309769"/>
            </a:xfrm>
            <a:prstGeom prst="rect">
              <a:avLst/>
            </a:prstGeom>
            <a:noFill/>
            <a:extLst>
              <a:ext uri="{909E8E84-426E-40DD-AFC4-6F175D3DCCD1}">
                <a14:hiddenFill xmlns:a14="http://schemas.microsoft.com/office/drawing/2010/main">
                  <a:solidFill>
                    <a:srgbClr val="FFFFFF"/>
                  </a:solidFill>
                </a14:hiddenFill>
              </a:ext>
            </a:extLst>
          </p:spPr>
        </p:pic>
        <p:sp>
          <p:nvSpPr>
            <p:cNvPr id="37" name="椭圆 8">
              <a:extLst>
                <a:ext uri="{FF2B5EF4-FFF2-40B4-BE49-F238E27FC236}">
                  <a16:creationId xmlns:a16="http://schemas.microsoft.com/office/drawing/2014/main" id="{33A14F0F-4E59-47A4-A690-5CA66FD44380}"/>
                </a:ext>
              </a:extLst>
            </p:cNvPr>
            <p:cNvSpPr/>
            <p:nvPr/>
          </p:nvSpPr>
          <p:spPr>
            <a:xfrm rot="20805489">
              <a:off x="8061234" y="4984534"/>
              <a:ext cx="528123" cy="82073"/>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9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sp>
          <p:nvSpPr>
            <p:cNvPr id="38" name="椭圆 8">
              <a:extLst>
                <a:ext uri="{FF2B5EF4-FFF2-40B4-BE49-F238E27FC236}">
                  <a16:creationId xmlns:a16="http://schemas.microsoft.com/office/drawing/2014/main" id="{2B8E1926-4216-471B-A4E5-A7803FD7D862}"/>
                </a:ext>
              </a:extLst>
            </p:cNvPr>
            <p:cNvSpPr/>
            <p:nvPr/>
          </p:nvSpPr>
          <p:spPr>
            <a:xfrm rot="4249319" flipV="1">
              <a:off x="7328215" y="4288766"/>
              <a:ext cx="1035117" cy="89691"/>
            </a:xfrm>
            <a:prstGeom prst="ellipse">
              <a:avLst/>
            </a:prstGeom>
            <a:solidFill>
              <a:srgbClr val="00B050"/>
            </a:solidFill>
            <a:ln w="12700" cap="flat" cmpd="sng" algn="ctr">
              <a:noFill/>
              <a:prstDash val="solid"/>
              <a:miter lim="800000"/>
            </a:ln>
            <a:effectLst/>
          </p:spPr>
          <p:txBody>
            <a:bodyPr rtlCol="0" anchor="ctr"/>
            <a:lstStyle/>
            <a:p>
              <a:pPr algn="ctr"/>
              <a:endParaRPr lang="zh-CN" altLang="en-US" sz="9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sp>
          <p:nvSpPr>
            <p:cNvPr id="39" name="椭圆 8">
              <a:extLst>
                <a:ext uri="{FF2B5EF4-FFF2-40B4-BE49-F238E27FC236}">
                  <a16:creationId xmlns:a16="http://schemas.microsoft.com/office/drawing/2014/main" id="{87BB87C9-3D77-49A2-A26E-5D70B72EE38A}"/>
                </a:ext>
              </a:extLst>
            </p:cNvPr>
            <p:cNvSpPr/>
            <p:nvPr/>
          </p:nvSpPr>
          <p:spPr>
            <a:xfrm rot="1250456">
              <a:off x="8019996" y="5195179"/>
              <a:ext cx="528123" cy="96376"/>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9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sp>
          <p:nvSpPr>
            <p:cNvPr id="40" name="文本框 82">
              <a:extLst>
                <a:ext uri="{FF2B5EF4-FFF2-40B4-BE49-F238E27FC236}">
                  <a16:creationId xmlns:a16="http://schemas.microsoft.com/office/drawing/2014/main" id="{B7740660-FD14-4F74-9BD7-22925A3512D2}"/>
                </a:ext>
              </a:extLst>
            </p:cNvPr>
            <p:cNvSpPr txBox="1"/>
            <p:nvPr/>
          </p:nvSpPr>
          <p:spPr>
            <a:xfrm>
              <a:off x="7962710" y="4569165"/>
              <a:ext cx="675742" cy="314930"/>
            </a:xfrm>
            <a:prstGeom prst="rect">
              <a:avLst/>
            </a:prstGeom>
            <a:noFill/>
          </p:spPr>
          <p:txBody>
            <a:bodyPr wrap="square" rtlCol="0">
              <a:spAutoFit/>
            </a:bodyPr>
            <a:lstStyle/>
            <a:p>
              <a:r>
                <a:rPr lang="en-US" altLang="zh-CN" sz="1400" dirty="0"/>
                <a:t>UE</a:t>
              </a:r>
              <a:endParaRPr lang="zh-CN" altLang="en-US" sz="1400" dirty="0"/>
            </a:p>
          </p:txBody>
        </p:sp>
        <p:sp>
          <p:nvSpPr>
            <p:cNvPr id="41" name="椭圆 8">
              <a:extLst>
                <a:ext uri="{FF2B5EF4-FFF2-40B4-BE49-F238E27FC236}">
                  <a16:creationId xmlns:a16="http://schemas.microsoft.com/office/drawing/2014/main" id="{D4EA08D3-1A92-4955-8E57-993E91DE3A69}"/>
                </a:ext>
              </a:extLst>
            </p:cNvPr>
            <p:cNvSpPr/>
            <p:nvPr/>
          </p:nvSpPr>
          <p:spPr>
            <a:xfrm rot="12779433" flipV="1">
              <a:off x="4389665" y="3902709"/>
              <a:ext cx="917301" cy="93892"/>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grpSp>
      <p:sp>
        <p:nvSpPr>
          <p:cNvPr id="81" name="云形 67">
            <a:extLst>
              <a:ext uri="{FF2B5EF4-FFF2-40B4-BE49-F238E27FC236}">
                <a16:creationId xmlns:a16="http://schemas.microsoft.com/office/drawing/2014/main" id="{C603DCEB-741A-4FA3-974A-29E869E7488E}"/>
              </a:ext>
            </a:extLst>
          </p:cNvPr>
          <p:cNvSpPr/>
          <p:nvPr/>
        </p:nvSpPr>
        <p:spPr>
          <a:xfrm>
            <a:off x="7891159" y="1677117"/>
            <a:ext cx="1080390" cy="585585"/>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2" name="云形 67">
            <a:extLst>
              <a:ext uri="{FF2B5EF4-FFF2-40B4-BE49-F238E27FC236}">
                <a16:creationId xmlns:a16="http://schemas.microsoft.com/office/drawing/2014/main" id="{8B7AFF5D-2B13-4386-9532-F7503E3B7CFE}"/>
              </a:ext>
            </a:extLst>
          </p:cNvPr>
          <p:cNvSpPr/>
          <p:nvPr/>
        </p:nvSpPr>
        <p:spPr>
          <a:xfrm>
            <a:off x="9230770" y="1647490"/>
            <a:ext cx="765302" cy="585585"/>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3" name="矩形 69">
            <a:extLst>
              <a:ext uri="{FF2B5EF4-FFF2-40B4-BE49-F238E27FC236}">
                <a16:creationId xmlns:a16="http://schemas.microsoft.com/office/drawing/2014/main" id="{1CCDC0F8-D074-455C-98A1-4BB4FABE8CBB}"/>
              </a:ext>
            </a:extLst>
          </p:cNvPr>
          <p:cNvSpPr/>
          <p:nvPr/>
        </p:nvSpPr>
        <p:spPr>
          <a:xfrm>
            <a:off x="7859848" y="1764860"/>
            <a:ext cx="1123577" cy="338554"/>
          </a:xfrm>
          <a:prstGeom prst="rect">
            <a:avLst/>
          </a:prstGeom>
        </p:spPr>
        <p:txBody>
          <a:bodyPr wrap="none">
            <a:spAutoFit/>
          </a:bodyPr>
          <a:lstStyle/>
          <a:p>
            <a:pPr algn="ctr"/>
            <a:r>
              <a:rPr lang="en-US" sz="1600" dirty="0"/>
              <a:t>Application</a:t>
            </a:r>
          </a:p>
        </p:txBody>
      </p:sp>
      <p:sp>
        <p:nvSpPr>
          <p:cNvPr id="84" name="矩形 69">
            <a:extLst>
              <a:ext uri="{FF2B5EF4-FFF2-40B4-BE49-F238E27FC236}">
                <a16:creationId xmlns:a16="http://schemas.microsoft.com/office/drawing/2014/main" id="{05244FFD-6A5D-4F98-A981-5DA6498376A3}"/>
              </a:ext>
            </a:extLst>
          </p:cNvPr>
          <p:cNvSpPr/>
          <p:nvPr/>
        </p:nvSpPr>
        <p:spPr>
          <a:xfrm>
            <a:off x="9325247" y="1743738"/>
            <a:ext cx="590226" cy="338554"/>
          </a:xfrm>
          <a:prstGeom prst="rect">
            <a:avLst/>
          </a:prstGeom>
        </p:spPr>
        <p:txBody>
          <a:bodyPr wrap="none">
            <a:spAutoFit/>
          </a:bodyPr>
          <a:lstStyle/>
          <a:p>
            <a:pPr algn="ctr"/>
            <a:r>
              <a:rPr lang="en-US" sz="1600" dirty="0"/>
              <a:t>UTM</a:t>
            </a:r>
          </a:p>
        </p:txBody>
      </p:sp>
      <p:cxnSp>
        <p:nvCxnSpPr>
          <p:cNvPr id="85" name="直接连接符 68">
            <a:extLst>
              <a:ext uri="{FF2B5EF4-FFF2-40B4-BE49-F238E27FC236}">
                <a16:creationId xmlns:a16="http://schemas.microsoft.com/office/drawing/2014/main" id="{37A88BB8-5468-4B02-BD70-609B24F82498}"/>
              </a:ext>
            </a:extLst>
          </p:cNvPr>
          <p:cNvCxnSpPr>
            <a:cxnSpLocks/>
          </p:cNvCxnSpPr>
          <p:nvPr/>
        </p:nvCxnSpPr>
        <p:spPr>
          <a:xfrm flipH="1" flipV="1">
            <a:off x="8421636" y="2266405"/>
            <a:ext cx="514611" cy="170362"/>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直接连接符 68">
            <a:extLst>
              <a:ext uri="{FF2B5EF4-FFF2-40B4-BE49-F238E27FC236}">
                <a16:creationId xmlns:a16="http://schemas.microsoft.com/office/drawing/2014/main" id="{7D5BC788-1616-4912-93F0-86632A345911}"/>
              </a:ext>
            </a:extLst>
          </p:cNvPr>
          <p:cNvCxnSpPr>
            <a:cxnSpLocks/>
          </p:cNvCxnSpPr>
          <p:nvPr/>
        </p:nvCxnSpPr>
        <p:spPr>
          <a:xfrm flipV="1">
            <a:off x="9257927" y="2124011"/>
            <a:ext cx="67320" cy="25105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7475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850479217"/>
              </p:ext>
            </p:extLst>
          </p:nvPr>
        </p:nvGraphicFramePr>
        <p:xfrm>
          <a:off x="183319" y="1165059"/>
          <a:ext cx="7763175" cy="4527882"/>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GB" altLang="zh-CN" sz="2400" b="1" kern="1200" dirty="0">
                          <a:solidFill>
                            <a:schemeClr val="tx1"/>
                          </a:solidFill>
                          <a:latin typeface="+mn-lt"/>
                          <a:ea typeface="+mn-ea"/>
                          <a:cs typeface="+mn-cs"/>
                        </a:rPr>
                        <a:t>Study on Ambient power-enabled Internet of Things</a:t>
                      </a:r>
                    </a:p>
                    <a:p>
                      <a:pPr marL="0" indent="0">
                        <a:buNone/>
                      </a:pPr>
                      <a:r>
                        <a:rPr lang="en-US" sz="2400" b="1" kern="1200" dirty="0">
                          <a:solidFill>
                            <a:schemeClr val="tx1"/>
                          </a:solidFill>
                          <a:latin typeface="+mn-lt"/>
                          <a:ea typeface="+mn-ea"/>
                          <a:cs typeface="+mn-cs"/>
                        </a:rPr>
                        <a:t>[FS_</a:t>
                      </a:r>
                      <a:r>
                        <a:rPr lang="en-GB" altLang="zh-CN" sz="2400" b="1" kern="1200" dirty="0" err="1">
                          <a:solidFill>
                            <a:schemeClr val="tx1"/>
                          </a:solidFill>
                          <a:latin typeface="+mn-lt"/>
                          <a:ea typeface="+mn-ea"/>
                          <a:cs typeface="+mn-cs"/>
                        </a:rPr>
                        <a:t>AmbientIoT</a:t>
                      </a:r>
                      <a:r>
                        <a:rPr lang="en-US" sz="2400" b="1" kern="1200" dirty="0">
                          <a:solidFill>
                            <a:schemeClr val="tx1"/>
                          </a:solidFill>
                          <a:latin typeface="+mn-lt"/>
                          <a:ea typeface="+mn-ea"/>
                          <a:cs typeface="+mn-cs"/>
                        </a:rPr>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err="1">
                          <a:solidFill>
                            <a:schemeClr val="tx1"/>
                          </a:solidFill>
                          <a:effectLst/>
                          <a:latin typeface="+mn-lt"/>
                          <a:ea typeface="+mn-ea"/>
                          <a:cs typeface="+mn-cs"/>
                        </a:rPr>
                        <a:t>Weijie</a:t>
                      </a:r>
                      <a:r>
                        <a:rPr lang="en-US" altLang="zh-CN" sz="1800" kern="1200" dirty="0">
                          <a:solidFill>
                            <a:schemeClr val="tx1"/>
                          </a:solidFill>
                          <a:effectLst/>
                          <a:latin typeface="+mn-lt"/>
                          <a:ea typeface="+mn-ea"/>
                          <a:cs typeface="+mn-cs"/>
                        </a:rPr>
                        <a:t> Xu</a:t>
                      </a:r>
                      <a:r>
                        <a:rPr lang="sv-SE" sz="1800" kern="1200" dirty="0">
                          <a:solidFill>
                            <a:schemeClr val="tx1"/>
                          </a:solidFill>
                          <a:effectLst/>
                          <a:latin typeface="+mn-lt"/>
                          <a:ea typeface="+mn-ea"/>
                          <a:cs typeface="+mn-cs"/>
                        </a:rPr>
                        <a:t> </a:t>
                      </a: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OPPO</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kern="1200" dirty="0">
                          <a:solidFill>
                            <a:schemeClr val="tx1"/>
                          </a:solidFill>
                          <a:effectLst/>
                          <a:latin typeface="+mn-lt"/>
                          <a:ea typeface="+mn-ea"/>
                          <a:cs typeface="+mn-cs"/>
                          <a:hlinkClick r:id="rId2"/>
                        </a:rPr>
                        <a:t>SP-220085</a:t>
                      </a:r>
                      <a:endParaRPr lang="en-US" sz="18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TR 22.840</a:t>
                      </a: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altLang="zh-CN" sz="1600" kern="1200" dirty="0">
                          <a:solidFill>
                            <a:schemeClr val="tx1"/>
                          </a:solidFill>
                          <a:effectLst/>
                          <a:latin typeface="+mn-lt"/>
                          <a:ea typeface="+mn-ea"/>
                          <a:cs typeface="+mn-cs"/>
                        </a:rPr>
                        <a:t>This study is to support ambient power-enabled Internet of Things. The energy is provided through the harvesting of radio waves, light, motion, heat, or any other power source that could be seen suitable. </a:t>
                      </a:r>
                      <a:endParaRPr lang="sv-SE"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285750" lvl="0" indent="-285750" hangingPunct="0">
                        <a:buFont typeface="Arial" panose="020B0604020202020204" pitchFamily="34" charset="0"/>
                        <a:buChar char="•"/>
                      </a:pPr>
                      <a:r>
                        <a:rPr lang="en-GB" altLang="zh-CN" sz="1600" kern="1200" dirty="0">
                          <a:solidFill>
                            <a:schemeClr val="tx1"/>
                          </a:solidFill>
                          <a:effectLst/>
                          <a:latin typeface="+mn-lt"/>
                          <a:ea typeface="+mn-ea"/>
                          <a:cs typeface="+mn-cs"/>
                        </a:rPr>
                        <a:t>Study use cases of ambient power-enabled Internet of Things and identify potential service requirements, including:</a:t>
                      </a:r>
                      <a:r>
                        <a:rPr lang="en-US" altLang="zh-CN" sz="1600" kern="1200" dirty="0">
                          <a:solidFill>
                            <a:schemeClr val="tx1"/>
                          </a:solidFill>
                          <a:effectLst/>
                          <a:latin typeface="+mn-lt"/>
                          <a:ea typeface="+mn-ea"/>
                          <a:cs typeface="+mn-cs"/>
                        </a:rPr>
                        <a:t> Security aspects Network selection, access control, connection, mobility and identification management ,Charging, </a:t>
                      </a:r>
                      <a:r>
                        <a:rPr lang="en-GB" altLang="zh-CN" sz="1600" kern="1200" dirty="0">
                          <a:solidFill>
                            <a:schemeClr val="tx1"/>
                          </a:solidFill>
                          <a:effectLst/>
                          <a:latin typeface="+mn-lt"/>
                          <a:ea typeface="+mn-ea"/>
                          <a:cs typeface="+mn-cs"/>
                        </a:rPr>
                        <a:t>Aspects related to stakeholder models, Positioning </a:t>
                      </a:r>
                      <a:r>
                        <a:rPr lang="en-US" altLang="zh-CN" sz="1600" kern="1200" dirty="0">
                          <a:solidFill>
                            <a:schemeClr val="tx1"/>
                          </a:solidFill>
                          <a:effectLst/>
                          <a:latin typeface="+mn-lt"/>
                          <a:ea typeface="+mn-ea"/>
                          <a:cs typeface="+mn-cs"/>
                        </a:rPr>
                        <a:t>,</a:t>
                      </a:r>
                      <a:r>
                        <a:rPr lang="en-GB" altLang="zh-CN" sz="1600" kern="1200" dirty="0">
                          <a:solidFill>
                            <a:schemeClr val="tx1"/>
                          </a:solidFill>
                          <a:effectLst/>
                          <a:latin typeface="+mn-lt"/>
                          <a:ea typeface="+mn-ea"/>
                          <a:cs typeface="+mn-cs"/>
                        </a:rPr>
                        <a:t>Aspects on device life cycle management related to 3GPP system.</a:t>
                      </a:r>
                      <a:endParaRPr lang="zh-CN" altLang="zh-CN" sz="1600" kern="1200" dirty="0">
                        <a:solidFill>
                          <a:schemeClr val="tx1"/>
                        </a:solidFill>
                        <a:effectLst/>
                        <a:latin typeface="+mn-lt"/>
                        <a:ea typeface="+mn-ea"/>
                        <a:cs typeface="+mn-cs"/>
                      </a:endParaRPr>
                    </a:p>
                    <a:p>
                      <a:pPr marL="285750" lvl="0" indent="-285750" hangingPunct="0">
                        <a:buFont typeface="Arial" panose="020B0604020202020204" pitchFamily="34" charset="0"/>
                        <a:buChar char="•"/>
                      </a:pPr>
                      <a:r>
                        <a:rPr lang="en-GB" altLang="zh-CN" sz="1600" kern="1200" dirty="0">
                          <a:solidFill>
                            <a:schemeClr val="tx1"/>
                          </a:solidFill>
                          <a:effectLst/>
                          <a:latin typeface="+mn-lt"/>
                          <a:ea typeface="+mn-ea"/>
                          <a:cs typeface="+mn-cs"/>
                        </a:rPr>
                        <a:t>Study traffic scenarios, device constraints (e.g., power consumption) and identify potential performance requirements and KPIs </a:t>
                      </a:r>
                      <a:endParaRPr lang="zh-CN" altLang="zh-CN"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pSp>
        <p:nvGrpSpPr>
          <p:cNvPr id="5" name="组合 4">
            <a:extLst>
              <a:ext uri="{FF2B5EF4-FFF2-40B4-BE49-F238E27FC236}">
                <a16:creationId xmlns:a16="http://schemas.microsoft.com/office/drawing/2014/main" id="{F6E99B74-A122-4AAB-9C61-3B8BACF97B70}"/>
              </a:ext>
            </a:extLst>
          </p:cNvPr>
          <p:cNvGrpSpPr/>
          <p:nvPr/>
        </p:nvGrpSpPr>
        <p:grpSpPr>
          <a:xfrm>
            <a:off x="8264265" y="1740446"/>
            <a:ext cx="3744416" cy="2076523"/>
            <a:chOff x="406400" y="967870"/>
            <a:chExt cx="6909703" cy="2916885"/>
          </a:xfrm>
        </p:grpSpPr>
        <p:pic>
          <p:nvPicPr>
            <p:cNvPr id="6" name="图片 5">
              <a:extLst>
                <a:ext uri="{FF2B5EF4-FFF2-40B4-BE49-F238E27FC236}">
                  <a16:creationId xmlns:a16="http://schemas.microsoft.com/office/drawing/2014/main" id="{F97278BD-7878-4DFF-BE8D-F8184D8093F8}"/>
                </a:ext>
              </a:extLst>
            </p:cNvPr>
            <p:cNvPicPr>
              <a:picLocks noChangeAspect="1"/>
            </p:cNvPicPr>
            <p:nvPr/>
          </p:nvPicPr>
          <p:blipFill>
            <a:blip r:embed="rId3"/>
            <a:stretch>
              <a:fillRect/>
            </a:stretch>
          </p:blipFill>
          <p:spPr>
            <a:xfrm>
              <a:off x="406400" y="967870"/>
              <a:ext cx="4583677" cy="2916885"/>
            </a:xfrm>
            <a:prstGeom prst="rect">
              <a:avLst/>
            </a:prstGeom>
          </p:spPr>
        </p:pic>
        <p:pic>
          <p:nvPicPr>
            <p:cNvPr id="8" name="图片 7">
              <a:extLst>
                <a:ext uri="{FF2B5EF4-FFF2-40B4-BE49-F238E27FC236}">
                  <a16:creationId xmlns:a16="http://schemas.microsoft.com/office/drawing/2014/main" id="{E9167D15-FE7D-46B6-9D7D-CEC88958911E}"/>
                </a:ext>
              </a:extLst>
            </p:cNvPr>
            <p:cNvPicPr>
              <a:picLocks noChangeAspect="1"/>
            </p:cNvPicPr>
            <p:nvPr/>
          </p:nvPicPr>
          <p:blipFill>
            <a:blip r:embed="rId4">
              <a:grayscl/>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4990077" y="1905000"/>
              <a:ext cx="2326026" cy="1979755"/>
            </a:xfrm>
            <a:prstGeom prst="ellipse">
              <a:avLst/>
            </a:prstGeom>
            <a:ln>
              <a:noFill/>
            </a:ln>
            <a:effectLst>
              <a:softEdge rad="112500"/>
            </a:effectLst>
          </p:spPr>
        </p:pic>
      </p:grpSp>
      <p:pic>
        <p:nvPicPr>
          <p:cNvPr id="9" name="图片 8">
            <a:extLst>
              <a:ext uri="{FF2B5EF4-FFF2-40B4-BE49-F238E27FC236}">
                <a16:creationId xmlns:a16="http://schemas.microsoft.com/office/drawing/2014/main" id="{10287DB9-30EA-4489-BB30-3F412D3DB2A2}"/>
              </a:ext>
            </a:extLst>
          </p:cNvPr>
          <p:cNvPicPr>
            <a:picLocks noChangeAspect="1"/>
          </p:cNvPicPr>
          <p:nvPr/>
        </p:nvPicPr>
        <p:blipFill>
          <a:blip r:embed="rId6"/>
          <a:stretch>
            <a:fillRect/>
          </a:stretch>
        </p:blipFill>
        <p:spPr>
          <a:xfrm>
            <a:off x="8264265" y="4067261"/>
            <a:ext cx="3302621" cy="2054096"/>
          </a:xfrm>
          <a:prstGeom prst="rect">
            <a:avLst/>
          </a:prstGeom>
        </p:spPr>
      </p:pic>
    </p:spTree>
    <p:extLst>
      <p:ext uri="{BB962C8B-B14F-4D97-AF65-F5344CB8AC3E}">
        <p14:creationId xmlns:p14="http://schemas.microsoft.com/office/powerpoint/2010/main" val="2553116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976421202"/>
              </p:ext>
            </p:extLst>
          </p:nvPr>
        </p:nvGraphicFramePr>
        <p:xfrm>
          <a:off x="202774" y="1159421"/>
          <a:ext cx="6720530" cy="4914900"/>
        </p:xfrm>
        <a:graphic>
          <a:graphicData uri="http://schemas.openxmlformats.org/drawingml/2006/table">
            <a:tbl>
              <a:tblPr bandRow="1">
                <a:tableStyleId>{2D5ABB26-0587-4C30-8999-92F81FD0307C}</a:tableStyleId>
              </a:tblPr>
              <a:tblGrid>
                <a:gridCol w="1226032">
                  <a:extLst>
                    <a:ext uri="{9D8B030D-6E8A-4147-A177-3AD203B41FA5}">
                      <a16:colId xmlns:a16="http://schemas.microsoft.com/office/drawing/2014/main" val="201738029"/>
                    </a:ext>
                  </a:extLst>
                </a:gridCol>
                <a:gridCol w="2071550">
                  <a:extLst>
                    <a:ext uri="{9D8B030D-6E8A-4147-A177-3AD203B41FA5}">
                      <a16:colId xmlns:a16="http://schemas.microsoft.com/office/drawing/2014/main" val="2338416132"/>
                    </a:ext>
                  </a:extLst>
                </a:gridCol>
                <a:gridCol w="977986">
                  <a:extLst>
                    <a:ext uri="{9D8B030D-6E8A-4147-A177-3AD203B41FA5}">
                      <a16:colId xmlns:a16="http://schemas.microsoft.com/office/drawing/2014/main" val="2639471719"/>
                    </a:ext>
                  </a:extLst>
                </a:gridCol>
                <a:gridCol w="2444962">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Mobile </a:t>
                      </a:r>
                      <a:r>
                        <a:rPr lang="en-US" sz="2400" b="1" dirty="0" err="1"/>
                        <a:t>Metaverse</a:t>
                      </a:r>
                      <a:r>
                        <a:rPr lang="en-US" sz="2400" b="1" baseline="0" dirty="0"/>
                        <a:t> Services</a:t>
                      </a:r>
                    </a:p>
                    <a:p>
                      <a:pPr marL="0" indent="0">
                        <a:buNone/>
                      </a:pPr>
                      <a:r>
                        <a:rPr lang="en-US" sz="2400" b="1" dirty="0"/>
                        <a:t>[</a:t>
                      </a:r>
                      <a:r>
                        <a:rPr lang="en-US" sz="2400" b="1" dirty="0" err="1"/>
                        <a:t>FS_Metaverse</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82663"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Erik Guttman</a:t>
                      </a:r>
                      <a:endParaRPr lang="en-US" sz="16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kern="1200" dirty="0">
                          <a:solidFill>
                            <a:schemeClr val="tx1"/>
                          </a:solidFill>
                          <a:effectLst/>
                          <a:latin typeface="+mn-lt"/>
                          <a:ea typeface="+mn-ea"/>
                          <a:cs typeface="+mn-cs"/>
                        </a:rPr>
                        <a:t>(</a:t>
                      </a:r>
                      <a:r>
                        <a:rPr lang="de-AT" sz="1600" kern="1200" dirty="0">
                          <a:solidFill>
                            <a:schemeClr val="tx1"/>
                          </a:solidFill>
                          <a:effectLst/>
                          <a:latin typeface="+mn-lt"/>
                          <a:ea typeface="+mn-ea"/>
                          <a:cs typeface="+mn-cs"/>
                        </a:rPr>
                        <a:t>Samsung</a:t>
                      </a:r>
                      <a:r>
                        <a:rPr lang="nl-NL" sz="1600" kern="1200" dirty="0">
                          <a:solidFill>
                            <a:schemeClr val="tx1"/>
                          </a:solidFill>
                          <a:effectLst/>
                          <a:latin typeface="+mn-lt"/>
                          <a:ea typeface="+mn-ea"/>
                          <a:cs typeface="+mn-cs"/>
                        </a:rPr>
                        <a:t>)</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kern="1200" dirty="0">
                          <a:solidFill>
                            <a:schemeClr val="tx1"/>
                          </a:solidFill>
                          <a:effectLst/>
                          <a:latin typeface="+mn-lt"/>
                          <a:ea typeface="+mn-ea"/>
                          <a:cs typeface="+mn-cs"/>
                          <a:hlinkClick r:id="rId2"/>
                        </a:rPr>
                        <a:t>SP-220353</a:t>
                      </a:r>
                      <a:endParaRPr lang="en-US" sz="18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TR 22.856</a:t>
                      </a:r>
                      <a:endParaRPr lang="nl-NL" sz="1600" kern="1200" dirty="0">
                        <a:solidFill>
                          <a:srgbClr val="FF0000"/>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hangingPunct="0"/>
                      <a:r>
                        <a:rPr lang="en-US" altLang="zh-CN" sz="1600" kern="1200" dirty="0">
                          <a:solidFill>
                            <a:schemeClr val="tx1"/>
                          </a:solidFill>
                          <a:effectLst/>
                          <a:latin typeface="+mn-lt"/>
                          <a:ea typeface="+mn-ea"/>
                          <a:cs typeface="+mn-cs"/>
                        </a:rPr>
                        <a:t>This study</a:t>
                      </a:r>
                      <a:r>
                        <a:rPr lang="en-US" altLang="zh-CN" sz="1600" kern="1200" baseline="0" dirty="0">
                          <a:solidFill>
                            <a:schemeClr val="tx1"/>
                          </a:solidFill>
                          <a:effectLst/>
                          <a:latin typeface="+mn-lt"/>
                          <a:ea typeface="+mn-ea"/>
                          <a:cs typeface="+mn-cs"/>
                        </a:rPr>
                        <a:t> considers </a:t>
                      </a:r>
                      <a:r>
                        <a:rPr lang="en-US" altLang="zh-CN" sz="1600" kern="1200" baseline="0" dirty="0" err="1">
                          <a:solidFill>
                            <a:schemeClr val="tx1"/>
                          </a:solidFill>
                          <a:effectLst/>
                          <a:latin typeface="+mn-lt"/>
                          <a:ea typeface="+mn-ea"/>
                          <a:cs typeface="+mn-cs"/>
                        </a:rPr>
                        <a:t>5GS</a:t>
                      </a:r>
                      <a:r>
                        <a:rPr lang="en-US" altLang="zh-CN" sz="1600" kern="1200" baseline="0" dirty="0">
                          <a:solidFill>
                            <a:schemeClr val="tx1"/>
                          </a:solidFill>
                          <a:effectLst/>
                          <a:latin typeface="+mn-lt"/>
                          <a:ea typeface="+mn-ea"/>
                          <a:cs typeface="+mn-cs"/>
                        </a:rPr>
                        <a:t> support to enable shared interactive user experiences of content and services, accessed locally or remotely, but with particular emphasis on providing services involving </a:t>
                      </a:r>
                      <a:r>
                        <a:rPr lang="en-US" altLang="zh-CN" sz="1600" kern="1200" baseline="0" dirty="0" err="1">
                          <a:solidFill>
                            <a:schemeClr val="tx1"/>
                          </a:solidFill>
                          <a:effectLst/>
                          <a:latin typeface="+mn-lt"/>
                          <a:ea typeface="+mn-ea"/>
                          <a:cs typeface="+mn-cs"/>
                        </a:rPr>
                        <a:t>XR</a:t>
                      </a:r>
                      <a:r>
                        <a:rPr lang="en-US" altLang="zh-CN" sz="1600" kern="1200" baseline="0" dirty="0">
                          <a:solidFill>
                            <a:schemeClr val="tx1"/>
                          </a:solidFill>
                          <a:effectLst/>
                          <a:latin typeface="+mn-lt"/>
                          <a:ea typeface="+mn-ea"/>
                          <a:cs typeface="+mn-cs"/>
                        </a:rPr>
                        <a:t> media for multiple users in the same location</a:t>
                      </a:r>
                      <a:r>
                        <a:rPr lang="en-US" altLang="zh-CN" sz="16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285750" lvl="0" indent="-285750" hangingPunct="0">
                        <a:spcAft>
                          <a:spcPts val="900"/>
                        </a:spcAft>
                        <a:buFont typeface="Arial" panose="020B0604020202020204" pitchFamily="34" charset="0"/>
                        <a:buChar char="•"/>
                      </a:pPr>
                      <a:r>
                        <a:rPr lang="en-GB" altLang="zh-CN" sz="1600" dirty="0">
                          <a:solidFill>
                            <a:srgbClr val="000000"/>
                          </a:solidFill>
                          <a:effectLst/>
                          <a:latin typeface="+mn-lt"/>
                          <a:ea typeface="+mn-ea"/>
                          <a:cs typeface="Times New Roman" panose="02020603050405020304" pitchFamily="18" charset="0"/>
                        </a:rPr>
                        <a:t>Support</a:t>
                      </a:r>
                      <a:r>
                        <a:rPr lang="en-GB" altLang="zh-CN" sz="1600" baseline="0" dirty="0">
                          <a:solidFill>
                            <a:srgbClr val="000000"/>
                          </a:solidFill>
                          <a:effectLst/>
                          <a:latin typeface="+mn-lt"/>
                          <a:ea typeface="+mn-ea"/>
                          <a:cs typeface="Times New Roman" panose="02020603050405020304" pitchFamily="18" charset="0"/>
                        </a:rPr>
                        <a:t> of interactive </a:t>
                      </a:r>
                      <a:r>
                        <a:rPr lang="en-GB" altLang="zh-CN" sz="1600" baseline="0" dirty="0" err="1">
                          <a:solidFill>
                            <a:srgbClr val="000000"/>
                          </a:solidFill>
                          <a:effectLst/>
                          <a:latin typeface="+mn-lt"/>
                          <a:ea typeface="+mn-ea"/>
                          <a:cs typeface="Times New Roman" panose="02020603050405020304" pitchFamily="18" charset="0"/>
                        </a:rPr>
                        <a:t>XR</a:t>
                      </a:r>
                      <a:r>
                        <a:rPr lang="en-GB" altLang="zh-CN" sz="1600" baseline="0" dirty="0">
                          <a:solidFill>
                            <a:srgbClr val="000000"/>
                          </a:solidFill>
                          <a:effectLst/>
                          <a:latin typeface="+mn-lt"/>
                          <a:ea typeface="+mn-ea"/>
                          <a:cs typeface="Times New Roman" panose="02020603050405020304" pitchFamily="18" charset="0"/>
                        </a:rPr>
                        <a:t> media shared amongst multiple users: </a:t>
                      </a:r>
                      <a:r>
                        <a:rPr lang="en-GB" altLang="zh-CN" sz="1600" baseline="0" dirty="0" err="1">
                          <a:solidFill>
                            <a:srgbClr val="000000"/>
                          </a:solidFill>
                          <a:effectLst/>
                          <a:latin typeface="+mn-lt"/>
                          <a:ea typeface="+mn-ea"/>
                          <a:cs typeface="Times New Roman" panose="02020603050405020304" pitchFamily="18" charset="0"/>
                        </a:rPr>
                        <a:t>KPI</a:t>
                      </a:r>
                      <a:r>
                        <a:rPr lang="en-GB" altLang="zh-CN" sz="1600" baseline="0" dirty="0">
                          <a:solidFill>
                            <a:srgbClr val="000000"/>
                          </a:solidFill>
                          <a:effectLst/>
                          <a:latin typeface="+mn-lt"/>
                          <a:ea typeface="+mn-ea"/>
                          <a:cs typeface="Times New Roman" panose="02020603050405020304" pitchFamily="18" charset="0"/>
                        </a:rPr>
                        <a:t>, efficiency and scalability aspects</a:t>
                      </a:r>
                      <a:r>
                        <a:rPr lang="en-GB" altLang="zh-CN" sz="1600" dirty="0">
                          <a:solidFill>
                            <a:srgbClr val="000000"/>
                          </a:solidFill>
                          <a:effectLst/>
                          <a:latin typeface="+mn-lt"/>
                          <a:ea typeface="+mn-ea"/>
                          <a:cs typeface="Times New Roman" panose="02020603050405020304" pitchFamily="18" charset="0"/>
                        </a:rPr>
                        <a:t>.</a:t>
                      </a:r>
                      <a:endParaRPr lang="zh-CN" altLang="zh-CN" sz="1600" dirty="0">
                        <a:solidFill>
                          <a:srgbClr val="000000"/>
                        </a:solidFill>
                        <a:effectLst/>
                        <a:latin typeface="+mn-lt"/>
                        <a:ea typeface="+mn-ea"/>
                        <a:cs typeface="Times New Roman" panose="02020603050405020304" pitchFamily="18" charset="0"/>
                      </a:endParaRPr>
                    </a:p>
                    <a:p>
                      <a:pPr marL="285750" lvl="0" indent="-285750" hangingPunct="0">
                        <a:spcAft>
                          <a:spcPts val="900"/>
                        </a:spcAft>
                        <a:buFont typeface="Arial" panose="020B0604020202020204" pitchFamily="34" charset="0"/>
                        <a:buChar char="•"/>
                      </a:pPr>
                      <a:r>
                        <a:rPr lang="en-US" altLang="zh-CN" sz="1600" dirty="0">
                          <a:solidFill>
                            <a:srgbClr val="000000"/>
                          </a:solidFill>
                          <a:effectLst/>
                          <a:latin typeface="+mn-lt"/>
                          <a:ea typeface="+mn-ea"/>
                          <a:cs typeface="Times New Roman" panose="02020603050405020304" pitchFamily="18" charset="0"/>
                        </a:rPr>
                        <a:t>Identification</a:t>
                      </a:r>
                      <a:r>
                        <a:rPr lang="en-US" altLang="zh-CN" sz="1600" baseline="0" dirty="0">
                          <a:solidFill>
                            <a:srgbClr val="000000"/>
                          </a:solidFill>
                          <a:effectLst/>
                          <a:latin typeface="+mn-lt"/>
                          <a:ea typeface="+mn-ea"/>
                          <a:cs typeface="Times New Roman" panose="02020603050405020304" pitchFamily="18" charset="0"/>
                        </a:rPr>
                        <a:t> of users and digital representations of entities</a:t>
                      </a:r>
                      <a:r>
                        <a:rPr lang="en-GB" altLang="zh-CN" sz="1600" dirty="0">
                          <a:solidFill>
                            <a:srgbClr val="000000"/>
                          </a:solidFill>
                          <a:effectLst/>
                          <a:latin typeface="+mn-lt"/>
                          <a:ea typeface="+mn-ea"/>
                          <a:cs typeface="Times New Roman" panose="02020603050405020304" pitchFamily="18" charset="0"/>
                        </a:rPr>
                        <a:t>.</a:t>
                      </a:r>
                      <a:endParaRPr lang="en-US" altLang="zh-CN" sz="1600" dirty="0">
                        <a:solidFill>
                          <a:srgbClr val="000000"/>
                        </a:solidFill>
                        <a:effectLst/>
                        <a:latin typeface="+mn-lt"/>
                        <a:ea typeface="+mn-ea"/>
                        <a:cs typeface="Times New Roman" panose="02020603050405020304" pitchFamily="18" charset="0"/>
                      </a:endParaRPr>
                    </a:p>
                    <a:p>
                      <a:pPr marL="285750" lvl="0" indent="-285750" hangingPunct="0">
                        <a:spcAft>
                          <a:spcPts val="900"/>
                        </a:spcAft>
                        <a:buFont typeface="Arial" panose="020B0604020202020204" pitchFamily="34" charset="0"/>
                        <a:buChar char="•"/>
                      </a:pPr>
                      <a:r>
                        <a:rPr lang="en-GB" altLang="zh-CN" sz="1600" dirty="0">
                          <a:solidFill>
                            <a:srgbClr val="000000"/>
                          </a:solidFill>
                          <a:effectLst/>
                          <a:latin typeface="+mn-lt"/>
                          <a:ea typeface="+mn-ea"/>
                        </a:rPr>
                        <a:t>Acquisition,</a:t>
                      </a:r>
                      <a:r>
                        <a:rPr lang="en-GB" altLang="zh-CN" sz="1600" baseline="0" dirty="0">
                          <a:solidFill>
                            <a:srgbClr val="000000"/>
                          </a:solidFill>
                          <a:effectLst/>
                          <a:latin typeface="+mn-lt"/>
                          <a:ea typeface="+mn-ea"/>
                        </a:rPr>
                        <a:t> use and exposure of local (physical and digital) information, and user/</a:t>
                      </a:r>
                      <a:r>
                        <a:rPr lang="en-GB" altLang="zh-CN" sz="1600" baseline="0" dirty="0" err="1">
                          <a:solidFill>
                            <a:srgbClr val="000000"/>
                          </a:solidFill>
                          <a:effectLst/>
                          <a:latin typeface="+mn-lt"/>
                          <a:ea typeface="+mn-ea"/>
                        </a:rPr>
                        <a:t>UE</a:t>
                      </a:r>
                      <a:r>
                        <a:rPr lang="en-GB" altLang="zh-CN" sz="1600" baseline="0" dirty="0">
                          <a:solidFill>
                            <a:srgbClr val="000000"/>
                          </a:solidFill>
                          <a:effectLst/>
                          <a:latin typeface="+mn-lt"/>
                          <a:ea typeface="+mn-ea"/>
                        </a:rPr>
                        <a:t> information</a:t>
                      </a:r>
                    </a:p>
                    <a:p>
                      <a:pPr marL="285750" lvl="0" indent="-285750" hangingPunct="0">
                        <a:spcAft>
                          <a:spcPts val="900"/>
                        </a:spcAft>
                        <a:buFont typeface="Arial" panose="020B0604020202020204" pitchFamily="34" charset="0"/>
                        <a:buChar char="•"/>
                      </a:pPr>
                      <a:r>
                        <a:rPr lang="en-GB" sz="1600" kern="1200" baseline="0" dirty="0">
                          <a:solidFill>
                            <a:srgbClr val="000000"/>
                          </a:solidFill>
                          <a:effectLst/>
                          <a:latin typeface="+mn-lt"/>
                          <a:ea typeface="+mn-ea"/>
                          <a:cs typeface="+mn-cs"/>
                        </a:rPr>
                        <a:t>Exposure of locally acquired spatial, environmental and user/</a:t>
                      </a:r>
                      <a:r>
                        <a:rPr lang="en-GB" sz="1600" kern="1200" baseline="0" dirty="0" err="1">
                          <a:solidFill>
                            <a:srgbClr val="000000"/>
                          </a:solidFill>
                          <a:effectLst/>
                          <a:latin typeface="+mn-lt"/>
                          <a:ea typeface="+mn-ea"/>
                          <a:cs typeface="+mn-cs"/>
                        </a:rPr>
                        <a:t>UE</a:t>
                      </a:r>
                      <a:r>
                        <a:rPr lang="en-GB" sz="1600" kern="1200" baseline="0" dirty="0">
                          <a:solidFill>
                            <a:srgbClr val="000000"/>
                          </a:solidFill>
                          <a:effectLst/>
                          <a:latin typeface="+mn-lt"/>
                          <a:ea typeface="+mn-ea"/>
                          <a:cs typeface="+mn-cs"/>
                        </a:rPr>
                        <a:t> information to 3</a:t>
                      </a:r>
                      <a:r>
                        <a:rPr lang="en-GB" sz="1600" kern="1200" baseline="30000" dirty="0">
                          <a:solidFill>
                            <a:srgbClr val="000000"/>
                          </a:solidFill>
                          <a:effectLst/>
                          <a:latin typeface="+mn-lt"/>
                          <a:ea typeface="+mn-ea"/>
                          <a:cs typeface="+mn-cs"/>
                        </a:rPr>
                        <a:t>rd</a:t>
                      </a:r>
                      <a:r>
                        <a:rPr lang="en-GB" sz="1600" kern="1200" baseline="0" dirty="0">
                          <a:solidFill>
                            <a:srgbClr val="000000"/>
                          </a:solidFill>
                          <a:effectLst/>
                          <a:latin typeface="+mn-lt"/>
                          <a:ea typeface="+mn-ea"/>
                          <a:cs typeface="+mn-cs"/>
                        </a:rPr>
                        <a:t> parties to enable </a:t>
                      </a:r>
                      <a:r>
                        <a:rPr lang="en-GB" sz="1600" kern="1200" baseline="0" dirty="0" err="1">
                          <a:solidFill>
                            <a:srgbClr val="000000"/>
                          </a:solidFill>
                          <a:effectLst/>
                          <a:latin typeface="+mn-lt"/>
                          <a:ea typeface="+mn-ea"/>
                          <a:cs typeface="+mn-cs"/>
                        </a:rPr>
                        <a:t>metaverse</a:t>
                      </a:r>
                      <a:r>
                        <a:rPr lang="en-GB" sz="1600" kern="1200" baseline="0" dirty="0">
                          <a:solidFill>
                            <a:srgbClr val="000000"/>
                          </a:solidFill>
                          <a:effectLst/>
                          <a:latin typeface="+mn-lt"/>
                          <a:ea typeface="+mn-ea"/>
                          <a:cs typeface="+mn-cs"/>
                        </a:rPr>
                        <a:t> services.</a:t>
                      </a:r>
                      <a:endParaRPr lang="nl-NL" sz="28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pSp>
        <p:nvGrpSpPr>
          <p:cNvPr id="13" name="그룹 9"/>
          <p:cNvGrpSpPr/>
          <p:nvPr/>
        </p:nvGrpSpPr>
        <p:grpSpPr>
          <a:xfrm>
            <a:off x="7230841" y="2029775"/>
            <a:ext cx="4801635" cy="2311404"/>
            <a:chOff x="576491" y="3647421"/>
            <a:chExt cx="5712029" cy="2796965"/>
          </a:xfrm>
        </p:grpSpPr>
        <p:sp>
          <p:nvSpPr>
            <p:cNvPr id="14" name="직사각형 6"/>
            <p:cNvSpPr/>
            <p:nvPr/>
          </p:nvSpPr>
          <p:spPr>
            <a:xfrm rot="20664608">
              <a:off x="1460955" y="4122862"/>
              <a:ext cx="923950" cy="476037"/>
            </a:xfrm>
            <a:prstGeom prst="rect">
              <a:avLst/>
            </a:prstGeom>
            <a:solidFill>
              <a:schemeClr val="accent1">
                <a:lumMod val="20000"/>
                <a:lumOff val="80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chemeClr val="tx1"/>
                  </a:solidFill>
                </a:rPr>
                <a:t>Shared by user A</a:t>
              </a:r>
              <a:endParaRPr lang="ko-KR" altLang="en-US" sz="1000" dirty="0">
                <a:solidFill>
                  <a:schemeClr val="tx1"/>
                </a:solidFill>
              </a:endParaRPr>
            </a:p>
          </p:txBody>
        </p:sp>
        <p:grpSp>
          <p:nvGrpSpPr>
            <p:cNvPr id="15" name="그룹 141"/>
            <p:cNvGrpSpPr/>
            <p:nvPr/>
          </p:nvGrpSpPr>
          <p:grpSpPr>
            <a:xfrm>
              <a:off x="2955800" y="3980581"/>
              <a:ext cx="494236" cy="628623"/>
              <a:chOff x="10066275" y="2146542"/>
              <a:chExt cx="498567" cy="620517"/>
            </a:xfrm>
          </p:grpSpPr>
          <p:sp>
            <p:nvSpPr>
              <p:cNvPr id="87" name="Oval 4"/>
              <p:cNvSpPr/>
              <p:nvPr/>
            </p:nvSpPr>
            <p:spPr>
              <a:xfrm>
                <a:off x="10187590" y="2146542"/>
                <a:ext cx="289438" cy="244316"/>
              </a:xfrm>
              <a:prstGeom prst="ellipse">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88" name="Rounded Rectangle 9"/>
              <p:cNvSpPr/>
              <p:nvPr/>
            </p:nvSpPr>
            <p:spPr>
              <a:xfrm>
                <a:off x="10187590" y="2431923"/>
                <a:ext cx="260097" cy="335136"/>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89" name="Rounded Rectangle 10"/>
              <p:cNvSpPr/>
              <p:nvPr/>
            </p:nvSpPr>
            <p:spPr>
              <a:xfrm>
                <a:off x="10477028" y="2431923"/>
                <a:ext cx="87814" cy="335136"/>
              </a:xfrm>
              <a:prstGeom prst="roundRect">
                <a:avLst>
                  <a:gd name="adj" fmla="val 48873"/>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99" name="Rounded Rectangle 11"/>
              <p:cNvSpPr/>
              <p:nvPr/>
            </p:nvSpPr>
            <p:spPr>
              <a:xfrm>
                <a:off x="10066275" y="2428615"/>
                <a:ext cx="87814" cy="335136"/>
              </a:xfrm>
              <a:prstGeom prst="roundRect">
                <a:avLst>
                  <a:gd name="adj" fmla="val 48873"/>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6" name="그룹 146"/>
            <p:cNvGrpSpPr/>
            <p:nvPr/>
          </p:nvGrpSpPr>
          <p:grpSpPr>
            <a:xfrm>
              <a:off x="2007034" y="4743382"/>
              <a:ext cx="2201641" cy="1106703"/>
              <a:chOff x="1262415" y="3933569"/>
              <a:chExt cx="1865798" cy="859831"/>
            </a:xfrm>
          </p:grpSpPr>
          <p:grpSp>
            <p:nvGrpSpPr>
              <p:cNvPr id="81" name="그룹 200"/>
              <p:cNvGrpSpPr/>
              <p:nvPr/>
            </p:nvGrpSpPr>
            <p:grpSpPr>
              <a:xfrm>
                <a:off x="1417870" y="4141566"/>
                <a:ext cx="1512971" cy="651834"/>
                <a:chOff x="1417870" y="4141566"/>
                <a:chExt cx="1512971" cy="651834"/>
              </a:xfrm>
            </p:grpSpPr>
            <p:sp>
              <p:nvSpPr>
                <p:cNvPr id="83" name="정육면체 202"/>
                <p:cNvSpPr/>
                <p:nvPr/>
              </p:nvSpPr>
              <p:spPr>
                <a:xfrm>
                  <a:off x="1653613" y="4141566"/>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4" name="정육면체 203"/>
                <p:cNvSpPr/>
                <p:nvPr/>
              </p:nvSpPr>
              <p:spPr>
                <a:xfrm>
                  <a:off x="2848265" y="4163993"/>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5" name="정육면체 204"/>
                <p:cNvSpPr/>
                <p:nvPr/>
              </p:nvSpPr>
              <p:spPr>
                <a:xfrm>
                  <a:off x="1417870" y="4360641"/>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6" name="정육면체 205"/>
                <p:cNvSpPr/>
                <p:nvPr/>
              </p:nvSpPr>
              <p:spPr>
                <a:xfrm>
                  <a:off x="2612522" y="4383068"/>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82" name="정육면체 201"/>
              <p:cNvSpPr/>
              <p:nvPr/>
            </p:nvSpPr>
            <p:spPr>
              <a:xfrm>
                <a:off x="1262415" y="3933569"/>
                <a:ext cx="1865798" cy="412707"/>
              </a:xfrm>
              <a:prstGeom prst="cube">
                <a:avLst>
                  <a:gd name="adj" fmla="val 8873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7" name="Oval 4"/>
            <p:cNvSpPr/>
            <p:nvPr/>
          </p:nvSpPr>
          <p:spPr>
            <a:xfrm rot="21189643" flipH="1">
              <a:off x="855762" y="4740221"/>
              <a:ext cx="572717" cy="558388"/>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8" name="Rounded Rectangle 9"/>
            <p:cNvSpPr/>
            <p:nvPr/>
          </p:nvSpPr>
          <p:spPr>
            <a:xfrm rot="21189643" flipH="1">
              <a:off x="979476" y="5300016"/>
              <a:ext cx="470874" cy="549922"/>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9" name="Rounded Rectangle 11"/>
            <p:cNvSpPr/>
            <p:nvPr/>
          </p:nvSpPr>
          <p:spPr>
            <a:xfrm rot="18671919" flipH="1">
              <a:off x="1325912" y="5327827"/>
              <a:ext cx="218594" cy="531032"/>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 name="Rounded Rectangle 11"/>
            <p:cNvSpPr/>
            <p:nvPr/>
          </p:nvSpPr>
          <p:spPr>
            <a:xfrm rot="15509971" flipH="1">
              <a:off x="1687889" y="5426170"/>
              <a:ext cx="146139" cy="523569"/>
            </a:xfrm>
            <a:prstGeom prst="roundRect">
              <a:avLst>
                <a:gd name="adj" fmla="val 4887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nvGrpSpPr>
            <p:cNvPr id="21" name="그룹 180"/>
            <p:cNvGrpSpPr/>
            <p:nvPr/>
          </p:nvGrpSpPr>
          <p:grpSpPr>
            <a:xfrm rot="21189643">
              <a:off x="908021" y="4863446"/>
              <a:ext cx="625260" cy="251665"/>
              <a:chOff x="572875" y="4929181"/>
              <a:chExt cx="484400" cy="128595"/>
            </a:xfrm>
          </p:grpSpPr>
          <p:cxnSp>
            <p:nvCxnSpPr>
              <p:cNvPr id="74" name="직선 연결선 193"/>
              <p:cNvCxnSpPr/>
              <p:nvPr/>
            </p:nvCxnSpPr>
            <p:spPr>
              <a:xfrm>
                <a:off x="583406" y="4931569"/>
                <a:ext cx="452183" cy="6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직선 연결선 194"/>
              <p:cNvCxnSpPr/>
              <p:nvPr/>
            </p:nvCxnSpPr>
            <p:spPr>
              <a:xfrm>
                <a:off x="1023239" y="4933187"/>
                <a:ext cx="25653" cy="1225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직선 연결선 195"/>
              <p:cNvCxnSpPr/>
              <p:nvPr/>
            </p:nvCxnSpPr>
            <p:spPr>
              <a:xfrm flipV="1">
                <a:off x="904875" y="5053012"/>
                <a:ext cx="152400" cy="23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직선 연결선 196"/>
              <p:cNvCxnSpPr/>
              <p:nvPr/>
            </p:nvCxnSpPr>
            <p:spPr>
              <a:xfrm>
                <a:off x="852488" y="4962525"/>
                <a:ext cx="54769" cy="952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직선 연결선 197"/>
              <p:cNvCxnSpPr/>
              <p:nvPr/>
            </p:nvCxnSpPr>
            <p:spPr>
              <a:xfrm>
                <a:off x="632734" y="4954189"/>
                <a:ext cx="222135" cy="107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직선 연결선 198"/>
              <p:cNvCxnSpPr/>
              <p:nvPr/>
            </p:nvCxnSpPr>
            <p:spPr>
              <a:xfrm flipH="1">
                <a:off x="576263" y="4929187"/>
                <a:ext cx="7143" cy="52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직선 연결선 199"/>
              <p:cNvCxnSpPr/>
              <p:nvPr/>
            </p:nvCxnSpPr>
            <p:spPr>
              <a:xfrm flipH="1">
                <a:off x="572875" y="4953000"/>
                <a:ext cx="62920" cy="221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그룹 149"/>
            <p:cNvGrpSpPr/>
            <p:nvPr/>
          </p:nvGrpSpPr>
          <p:grpSpPr>
            <a:xfrm>
              <a:off x="2608687" y="4679769"/>
              <a:ext cx="347113" cy="402255"/>
              <a:chOff x="2026164" y="4733865"/>
              <a:chExt cx="430815" cy="481116"/>
            </a:xfrm>
          </p:grpSpPr>
          <p:sp>
            <p:nvSpPr>
              <p:cNvPr id="72" name="원통 150"/>
              <p:cNvSpPr/>
              <p:nvPr/>
            </p:nvSpPr>
            <p:spPr>
              <a:xfrm>
                <a:off x="2026164" y="4733865"/>
                <a:ext cx="353976" cy="481116"/>
              </a:xfrm>
              <a:prstGeom prst="can">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lumMod val="65000"/>
                      <a:lumOff val="35000"/>
                    </a:schemeClr>
                  </a:solidFill>
                </a:endParaRPr>
              </a:p>
            </p:txBody>
          </p:sp>
          <p:sp>
            <p:nvSpPr>
              <p:cNvPr id="73" name="순서도: 지연 151"/>
              <p:cNvSpPr/>
              <p:nvPr/>
            </p:nvSpPr>
            <p:spPr>
              <a:xfrm>
                <a:off x="2381703" y="4871729"/>
                <a:ext cx="75276" cy="195698"/>
              </a:xfrm>
              <a:prstGeom prst="flowChartDelay">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23" name="그룹 143"/>
            <p:cNvGrpSpPr/>
            <p:nvPr/>
          </p:nvGrpSpPr>
          <p:grpSpPr>
            <a:xfrm>
              <a:off x="3295247" y="4663916"/>
              <a:ext cx="347113" cy="402255"/>
              <a:chOff x="2677166" y="4531644"/>
              <a:chExt cx="294164" cy="312524"/>
            </a:xfrm>
          </p:grpSpPr>
          <p:sp>
            <p:nvSpPr>
              <p:cNvPr id="70" name="원통 144"/>
              <p:cNvSpPr/>
              <p:nvPr/>
            </p:nvSpPr>
            <p:spPr>
              <a:xfrm>
                <a:off x="2677166" y="4531644"/>
                <a:ext cx="241698" cy="312524"/>
              </a:xfrm>
              <a:prstGeom prst="can">
                <a:avLst/>
              </a:prstGeom>
              <a:noFill/>
              <a:ln>
                <a:solidFill>
                  <a:schemeClr val="tx1">
                    <a:lumMod val="65000"/>
                    <a:lumOff val="3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lumMod val="65000"/>
                      <a:lumOff val="35000"/>
                    </a:schemeClr>
                  </a:solidFill>
                </a:endParaRPr>
              </a:p>
            </p:txBody>
          </p:sp>
          <p:sp>
            <p:nvSpPr>
              <p:cNvPr id="71" name="순서도: 지연 145"/>
              <p:cNvSpPr/>
              <p:nvPr/>
            </p:nvSpPr>
            <p:spPr>
              <a:xfrm>
                <a:off x="2919931" y="4621198"/>
                <a:ext cx="51399" cy="127122"/>
              </a:xfrm>
              <a:prstGeom prst="flowChartDelay">
                <a:avLst/>
              </a:prstGeom>
              <a:noFill/>
              <a:ln>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4" name="정육면체 235"/>
            <p:cNvSpPr/>
            <p:nvPr/>
          </p:nvSpPr>
          <p:spPr>
            <a:xfrm>
              <a:off x="576491" y="3903405"/>
              <a:ext cx="5712029" cy="2540981"/>
            </a:xfrm>
            <a:prstGeom prst="cube">
              <a:avLst>
                <a:gd name="adj" fmla="val 19533"/>
              </a:avLst>
            </a:prstGeom>
            <a:noFill/>
            <a:ln w="19050">
              <a:solidFill>
                <a:schemeClr val="accent5">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 name="TextBox 24"/>
            <p:cNvSpPr txBox="1"/>
            <p:nvPr/>
          </p:nvSpPr>
          <p:spPr>
            <a:xfrm>
              <a:off x="884393" y="5922827"/>
              <a:ext cx="1958283" cy="477466"/>
            </a:xfrm>
            <a:prstGeom prst="rect">
              <a:avLst/>
            </a:prstGeom>
            <a:noFill/>
          </p:spPr>
          <p:txBody>
            <a:bodyPr wrap="square" rtlCol="0">
              <a:spAutoFit/>
            </a:bodyPr>
            <a:lstStyle/>
            <a:p>
              <a:r>
                <a:rPr lang="en-US" altLang="ko-KR" sz="1000" dirty="0"/>
                <a:t>User A</a:t>
              </a:r>
            </a:p>
            <a:p>
              <a:r>
                <a:rPr lang="en-US" altLang="ko-KR" sz="1000" dirty="0"/>
                <a:t>(onsite participant)</a:t>
              </a:r>
              <a:endParaRPr lang="ko-KR" altLang="en-US" sz="1000" dirty="0"/>
            </a:p>
          </p:txBody>
        </p:sp>
        <p:sp>
          <p:nvSpPr>
            <p:cNvPr id="26" name="TextBox 25"/>
            <p:cNvSpPr txBox="1"/>
            <p:nvPr/>
          </p:nvSpPr>
          <p:spPr>
            <a:xfrm>
              <a:off x="3603244" y="5929839"/>
              <a:ext cx="1986259" cy="477466"/>
            </a:xfrm>
            <a:prstGeom prst="rect">
              <a:avLst/>
            </a:prstGeom>
            <a:noFill/>
          </p:spPr>
          <p:txBody>
            <a:bodyPr wrap="square" rtlCol="0">
              <a:spAutoFit/>
            </a:bodyPr>
            <a:lstStyle/>
            <a:p>
              <a:r>
                <a:rPr lang="en-US" altLang="ko-KR" sz="1000" dirty="0"/>
                <a:t>User B</a:t>
              </a:r>
            </a:p>
            <a:p>
              <a:r>
                <a:rPr lang="en-US" altLang="ko-KR" sz="1000" dirty="0"/>
                <a:t>(onsite participant)</a:t>
              </a:r>
            </a:p>
          </p:txBody>
        </p:sp>
        <p:grpSp>
          <p:nvGrpSpPr>
            <p:cNvPr id="27" name="그룹 139"/>
            <p:cNvGrpSpPr/>
            <p:nvPr/>
          </p:nvGrpSpPr>
          <p:grpSpPr>
            <a:xfrm flipH="1">
              <a:off x="4278924" y="4742664"/>
              <a:ext cx="863697" cy="1175979"/>
              <a:chOff x="1055917" y="3678767"/>
              <a:chExt cx="852283" cy="913654"/>
            </a:xfrm>
          </p:grpSpPr>
          <p:sp>
            <p:nvSpPr>
              <p:cNvPr id="46" name="Oval 4"/>
              <p:cNvSpPr/>
              <p:nvPr/>
            </p:nvSpPr>
            <p:spPr>
              <a:xfrm flipH="1">
                <a:off x="1055917" y="3678767"/>
                <a:ext cx="485353" cy="433829"/>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47" name="Rounded Rectangle 9"/>
              <p:cNvSpPr/>
              <p:nvPr/>
            </p:nvSpPr>
            <p:spPr>
              <a:xfrm flipH="1">
                <a:off x="1104254" y="4117352"/>
                <a:ext cx="399046" cy="427251"/>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48" name="Rounded Rectangle 11"/>
              <p:cNvSpPr/>
              <p:nvPr/>
            </p:nvSpPr>
            <p:spPr>
              <a:xfrm rot="19082276" flipH="1">
                <a:off x="1394662" y="4159240"/>
                <a:ext cx="185249" cy="412575"/>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49" name="Rounded Rectangle 11"/>
              <p:cNvSpPr/>
              <p:nvPr/>
            </p:nvSpPr>
            <p:spPr>
              <a:xfrm rot="13372315" flipH="1">
                <a:off x="1611331" y="4185644"/>
                <a:ext cx="123847" cy="406777"/>
              </a:xfrm>
              <a:prstGeom prst="roundRect">
                <a:avLst>
                  <a:gd name="adj" fmla="val 4887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nvGrpSpPr>
              <p:cNvPr id="50" name="그룹 215"/>
              <p:cNvGrpSpPr/>
              <p:nvPr/>
            </p:nvGrpSpPr>
            <p:grpSpPr>
              <a:xfrm>
                <a:off x="1102772" y="3781937"/>
                <a:ext cx="529881" cy="195526"/>
                <a:chOff x="572875" y="4929181"/>
                <a:chExt cx="484400" cy="128595"/>
              </a:xfrm>
            </p:grpSpPr>
            <p:cxnSp>
              <p:nvCxnSpPr>
                <p:cNvPr id="63" name="직선 연결선 229"/>
                <p:cNvCxnSpPr/>
                <p:nvPr/>
              </p:nvCxnSpPr>
              <p:spPr>
                <a:xfrm>
                  <a:off x="583406" y="4931569"/>
                  <a:ext cx="452183" cy="6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직선 연결선 230"/>
                <p:cNvCxnSpPr/>
                <p:nvPr/>
              </p:nvCxnSpPr>
              <p:spPr>
                <a:xfrm>
                  <a:off x="1023239" y="4933187"/>
                  <a:ext cx="25653" cy="1225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직선 연결선 231"/>
                <p:cNvCxnSpPr/>
                <p:nvPr/>
              </p:nvCxnSpPr>
              <p:spPr>
                <a:xfrm flipV="1">
                  <a:off x="904875" y="5053012"/>
                  <a:ext cx="152400" cy="23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직선 연결선 239"/>
                <p:cNvCxnSpPr/>
                <p:nvPr/>
              </p:nvCxnSpPr>
              <p:spPr>
                <a:xfrm>
                  <a:off x="852488" y="4962525"/>
                  <a:ext cx="54769" cy="952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직선 연결선 240"/>
                <p:cNvCxnSpPr/>
                <p:nvPr/>
              </p:nvCxnSpPr>
              <p:spPr>
                <a:xfrm>
                  <a:off x="632734" y="4954189"/>
                  <a:ext cx="222135" cy="107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직선 연결선 241"/>
                <p:cNvCxnSpPr/>
                <p:nvPr/>
              </p:nvCxnSpPr>
              <p:spPr>
                <a:xfrm flipH="1">
                  <a:off x="576263" y="4929187"/>
                  <a:ext cx="7143" cy="52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직선 연결선 242"/>
                <p:cNvCxnSpPr/>
                <p:nvPr/>
              </p:nvCxnSpPr>
              <p:spPr>
                <a:xfrm flipH="1">
                  <a:off x="572875" y="4953000"/>
                  <a:ext cx="62920" cy="221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1" name="그룹 217"/>
              <p:cNvGrpSpPr/>
              <p:nvPr/>
            </p:nvGrpSpPr>
            <p:grpSpPr>
              <a:xfrm rot="2323464">
                <a:off x="1746196" y="4035715"/>
                <a:ext cx="162004" cy="323600"/>
                <a:chOff x="7101381" y="1602367"/>
                <a:chExt cx="311568" cy="706348"/>
              </a:xfrm>
            </p:grpSpPr>
            <p:sp>
              <p:nvSpPr>
                <p:cNvPr id="52" name="모서리가 둥근 직사각형 218"/>
                <p:cNvSpPr/>
                <p:nvPr/>
              </p:nvSpPr>
              <p:spPr>
                <a:xfrm>
                  <a:off x="7103464" y="1887158"/>
                  <a:ext cx="304605" cy="203169"/>
                </a:xfrm>
                <a:prstGeom prst="roundRect">
                  <a:avLst>
                    <a:gd name="adj" fmla="val 2368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3" name="모서리가 둥근 직사각형 219"/>
                <p:cNvSpPr/>
                <p:nvPr/>
              </p:nvSpPr>
              <p:spPr>
                <a:xfrm>
                  <a:off x="7101381" y="1602367"/>
                  <a:ext cx="81946" cy="454174"/>
                </a:xfrm>
                <a:prstGeom prst="roundRect">
                  <a:avLst>
                    <a:gd name="adj" fmla="val 460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4" name="그룹 220"/>
                <p:cNvGrpSpPr/>
                <p:nvPr/>
              </p:nvGrpSpPr>
              <p:grpSpPr>
                <a:xfrm>
                  <a:off x="7182703" y="1852526"/>
                  <a:ext cx="228792" cy="174807"/>
                  <a:chOff x="1199369" y="2726176"/>
                  <a:chExt cx="377827" cy="257630"/>
                </a:xfrm>
              </p:grpSpPr>
              <p:sp>
                <p:nvSpPr>
                  <p:cNvPr id="60" name="모서리가 둥근 직사각형 226"/>
                  <p:cNvSpPr/>
                  <p:nvPr/>
                </p:nvSpPr>
                <p:spPr>
                  <a:xfrm>
                    <a:off x="1199369" y="2726176"/>
                    <a:ext cx="126585" cy="257630"/>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1" name="모서리가 둥근 직사각형 227"/>
                  <p:cNvSpPr/>
                  <p:nvPr/>
                </p:nvSpPr>
                <p:spPr>
                  <a:xfrm>
                    <a:off x="1324990" y="2726176"/>
                    <a:ext cx="126585" cy="257630"/>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2" name="모서리가 둥근 직사각형 228"/>
                  <p:cNvSpPr/>
                  <p:nvPr/>
                </p:nvSpPr>
                <p:spPr>
                  <a:xfrm>
                    <a:off x="1450611" y="2726176"/>
                    <a:ext cx="126585" cy="257630"/>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55" name="모서리가 둥근 직사각형 221"/>
                <p:cNvSpPr/>
                <p:nvPr/>
              </p:nvSpPr>
              <p:spPr>
                <a:xfrm>
                  <a:off x="7158539" y="2048775"/>
                  <a:ext cx="201359" cy="259940"/>
                </a:xfrm>
                <a:prstGeom prst="roundRect">
                  <a:avLst>
                    <a:gd name="adj" fmla="val 14140"/>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6" name="모서리가 둥근 직사각형 222"/>
                <p:cNvSpPr/>
                <p:nvPr/>
              </p:nvSpPr>
              <p:spPr>
                <a:xfrm>
                  <a:off x="7122622" y="2154903"/>
                  <a:ext cx="290327" cy="63255"/>
                </a:xfrm>
                <a:prstGeom prst="roundRect">
                  <a:avLst>
                    <a:gd name="adj" fmla="val 439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7" name="그룹 223"/>
                <p:cNvGrpSpPr/>
                <p:nvPr/>
              </p:nvGrpSpPr>
              <p:grpSpPr>
                <a:xfrm>
                  <a:off x="7192589" y="2137682"/>
                  <a:ext cx="150391" cy="97695"/>
                  <a:chOff x="1717146" y="3020702"/>
                  <a:chExt cx="230014" cy="137256"/>
                </a:xfrm>
              </p:grpSpPr>
              <p:sp>
                <p:nvSpPr>
                  <p:cNvPr id="58" name="액자 224"/>
                  <p:cNvSpPr/>
                  <p:nvPr/>
                </p:nvSpPr>
                <p:spPr>
                  <a:xfrm>
                    <a:off x="1717146" y="3020702"/>
                    <a:ext cx="230014" cy="137256"/>
                  </a:xfrm>
                  <a:prstGeom prst="fram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59" name="직사각형 225"/>
                  <p:cNvSpPr/>
                  <p:nvPr/>
                </p:nvSpPr>
                <p:spPr>
                  <a:xfrm>
                    <a:off x="1742371" y="3047683"/>
                    <a:ext cx="179298" cy="86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grpSp>
        <p:sp>
          <p:nvSpPr>
            <p:cNvPr id="28" name="TextBox 27"/>
            <p:cNvSpPr txBox="1"/>
            <p:nvPr/>
          </p:nvSpPr>
          <p:spPr>
            <a:xfrm>
              <a:off x="3415645" y="3938319"/>
              <a:ext cx="2236478" cy="477466"/>
            </a:xfrm>
            <a:prstGeom prst="rect">
              <a:avLst/>
            </a:prstGeom>
            <a:noFill/>
          </p:spPr>
          <p:txBody>
            <a:bodyPr wrap="square" rtlCol="0">
              <a:spAutoFit/>
            </a:bodyPr>
            <a:lstStyle/>
            <a:p>
              <a:r>
                <a:rPr lang="en-US" altLang="ko-KR" sz="1000" dirty="0"/>
                <a:t>Avatar for User C</a:t>
              </a:r>
            </a:p>
            <a:p>
              <a:r>
                <a:rPr lang="en-US" altLang="ko-KR" sz="1000" dirty="0"/>
                <a:t>(remote participants)</a:t>
              </a:r>
            </a:p>
          </p:txBody>
        </p:sp>
        <p:grpSp>
          <p:nvGrpSpPr>
            <p:cNvPr id="29" name="그룹 254"/>
            <p:cNvGrpSpPr/>
            <p:nvPr/>
          </p:nvGrpSpPr>
          <p:grpSpPr>
            <a:xfrm rot="451131">
              <a:off x="1791144" y="5408648"/>
              <a:ext cx="546837" cy="359269"/>
              <a:chOff x="3047508" y="2201594"/>
              <a:chExt cx="1394118" cy="969082"/>
            </a:xfrm>
          </p:grpSpPr>
          <p:sp>
            <p:nvSpPr>
              <p:cNvPr id="35" name="모서리가 둥근 직사각형 255"/>
              <p:cNvSpPr/>
              <p:nvPr/>
            </p:nvSpPr>
            <p:spPr>
              <a:xfrm rot="7107606">
                <a:off x="3774394" y="2633518"/>
                <a:ext cx="96897" cy="599870"/>
              </a:xfrm>
              <a:prstGeom prst="roundRect">
                <a:avLst>
                  <a:gd name="adj" fmla="val 2368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모서리가 둥근 직사각형 256"/>
              <p:cNvSpPr/>
              <p:nvPr/>
            </p:nvSpPr>
            <p:spPr>
              <a:xfrm rot="2257108">
                <a:off x="3665553" y="2201594"/>
                <a:ext cx="137140" cy="590454"/>
              </a:xfrm>
              <a:prstGeom prst="roundRect">
                <a:avLst>
                  <a:gd name="adj" fmla="val 460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7" name="모서리가 둥근 직사각형 257"/>
              <p:cNvSpPr/>
              <p:nvPr/>
            </p:nvSpPr>
            <p:spPr>
              <a:xfrm rot="4102343">
                <a:off x="3153432" y="2610136"/>
                <a:ext cx="417013" cy="628862"/>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모서리가 둥근 직사각형 258"/>
              <p:cNvSpPr/>
              <p:nvPr/>
            </p:nvSpPr>
            <p:spPr>
              <a:xfrm rot="4102343">
                <a:off x="3487476" y="2545819"/>
                <a:ext cx="523602" cy="408434"/>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모서리가 둥근 직사각형 259"/>
              <p:cNvSpPr/>
              <p:nvPr/>
            </p:nvSpPr>
            <p:spPr>
              <a:xfrm rot="3605590">
                <a:off x="3877819" y="2186279"/>
                <a:ext cx="116616" cy="709704"/>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모서리가 둥근 직사각형 260"/>
              <p:cNvSpPr/>
              <p:nvPr/>
            </p:nvSpPr>
            <p:spPr>
              <a:xfrm rot="6174250">
                <a:off x="3896219" y="2461754"/>
                <a:ext cx="94923" cy="790516"/>
              </a:xfrm>
              <a:prstGeom prst="roundRect">
                <a:avLst>
                  <a:gd name="adj" fmla="val 14140"/>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1" name="모서리가 둥근 직사각형 261"/>
              <p:cNvSpPr/>
              <p:nvPr/>
            </p:nvSpPr>
            <p:spPr>
              <a:xfrm rot="4102343">
                <a:off x="3127285" y="2740296"/>
                <a:ext cx="527419" cy="333341"/>
              </a:xfrm>
              <a:prstGeom prst="roundRect">
                <a:avLst>
                  <a:gd name="adj" fmla="val 439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2" name="그룹 262"/>
              <p:cNvGrpSpPr/>
              <p:nvPr/>
            </p:nvGrpSpPr>
            <p:grpSpPr>
              <a:xfrm rot="4102343">
                <a:off x="3195011" y="2764725"/>
                <a:ext cx="382435" cy="272560"/>
                <a:chOff x="1717146" y="3020702"/>
                <a:chExt cx="230014" cy="137256"/>
              </a:xfrm>
            </p:grpSpPr>
            <p:sp>
              <p:nvSpPr>
                <p:cNvPr id="44" name="액자 264"/>
                <p:cNvSpPr/>
                <p:nvPr/>
              </p:nvSpPr>
              <p:spPr>
                <a:xfrm>
                  <a:off x="1717146" y="3020702"/>
                  <a:ext cx="230014" cy="137256"/>
                </a:xfrm>
                <a:prstGeom prst="fram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5" name="직사각형 265"/>
                <p:cNvSpPr/>
                <p:nvPr/>
              </p:nvSpPr>
              <p:spPr>
                <a:xfrm>
                  <a:off x="1742371" y="3047683"/>
                  <a:ext cx="179298" cy="86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43" name="모서리가 둥근 직사각형 263"/>
              <p:cNvSpPr/>
              <p:nvPr/>
            </p:nvSpPr>
            <p:spPr>
              <a:xfrm rot="4934895">
                <a:off x="3947273" y="2246309"/>
                <a:ext cx="107518" cy="881189"/>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30" name="타원 7"/>
            <p:cNvSpPr/>
            <p:nvPr/>
          </p:nvSpPr>
          <p:spPr>
            <a:xfrm>
              <a:off x="2629122" y="5374105"/>
              <a:ext cx="87341" cy="80212"/>
            </a:xfrm>
            <a:prstGeom prst="ellipse">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18900000" scaled="1"/>
              <a:tileRect/>
            </a:gradFill>
            <a:ln>
              <a:solidFill>
                <a:schemeClr val="accent6">
                  <a:lumMod val="50000"/>
                </a:schemeClr>
              </a:solidFill>
              <a:prstDash val="sysDash"/>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1" name="타원 266"/>
            <p:cNvSpPr/>
            <p:nvPr/>
          </p:nvSpPr>
          <p:spPr>
            <a:xfrm>
              <a:off x="2932484" y="5253177"/>
              <a:ext cx="115516" cy="106947"/>
            </a:xfrm>
            <a:prstGeom prst="ellipse">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8900000" scaled="1"/>
              <a:tileRect/>
            </a:gradFill>
            <a:ln>
              <a:solidFill>
                <a:schemeClr val="accent6">
                  <a:lumMod val="50000"/>
                </a:schemeClr>
              </a:solidFill>
              <a:prstDash val="sysDash"/>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2" name="타원 267"/>
            <p:cNvSpPr/>
            <p:nvPr/>
          </p:nvSpPr>
          <p:spPr>
            <a:xfrm>
              <a:off x="3244081" y="5131125"/>
              <a:ext cx="168166" cy="158701"/>
            </a:xfrm>
            <a:prstGeom prst="ellipse">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18900000" scaled="1"/>
              <a:tileRect/>
            </a:gradFill>
            <a:ln>
              <a:solidFill>
                <a:schemeClr val="accent6">
                  <a:lumMod val="50000"/>
                </a:schemeClr>
              </a:solidFill>
              <a:prstDash val="sysDash"/>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3" name="타원 269"/>
            <p:cNvSpPr/>
            <p:nvPr/>
          </p:nvSpPr>
          <p:spPr>
            <a:xfrm>
              <a:off x="3710686" y="4968785"/>
              <a:ext cx="241157" cy="230452"/>
            </a:xfrm>
            <a:prstGeom prst="ellips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18900000" scaled="1"/>
              <a:tileRect/>
            </a:gra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pic>
          <p:nvPicPr>
            <p:cNvPr id="34" name="그림 271"/>
            <p:cNvPicPr>
              <a:picLocks noChangeAspect="1"/>
            </p:cNvPicPr>
            <p:nvPr/>
          </p:nvPicPr>
          <p:blipFill rotWithShape="1">
            <a:blip r:embed="rId3" cstate="print">
              <a:extLst>
                <a:ext uri="{28A0092B-C50C-407E-A947-70E740481C1C}">
                  <a14:useLocalDpi xmlns:a14="http://schemas.microsoft.com/office/drawing/2010/main" val="0"/>
                </a:ext>
              </a:extLst>
            </a:blip>
            <a:srcRect l="-1463" t="5435" r="1463" b="27348"/>
            <a:stretch/>
          </p:blipFill>
          <p:spPr>
            <a:xfrm>
              <a:off x="2893890" y="3647421"/>
              <a:ext cx="638613" cy="751025"/>
            </a:xfrm>
            <a:prstGeom prst="ellipse">
              <a:avLst/>
            </a:prstGeom>
            <a:ln>
              <a:noFill/>
            </a:ln>
            <a:effectLst>
              <a:softEdge rad="112500"/>
            </a:effectLst>
          </p:spPr>
        </p:pic>
      </p:grpSp>
    </p:spTree>
    <p:extLst>
      <p:ext uri="{BB962C8B-B14F-4D97-AF65-F5344CB8AC3E}">
        <p14:creationId xmlns:p14="http://schemas.microsoft.com/office/powerpoint/2010/main" val="92263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121223549"/>
              </p:ext>
            </p:extLst>
          </p:nvPr>
        </p:nvGraphicFramePr>
        <p:xfrm>
          <a:off x="159472" y="1173241"/>
          <a:ext cx="7763175" cy="5059680"/>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roaming value added services </a:t>
                      </a:r>
                    </a:p>
                    <a:p>
                      <a:pPr marL="0" indent="0">
                        <a:buNone/>
                      </a:pPr>
                      <a:r>
                        <a:rPr lang="en-US" sz="2400" b="1" dirty="0"/>
                        <a:t>[FS_RVAS]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Peter Bleckert </a:t>
                      </a: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Ericsson</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2"/>
                        </a:rPr>
                        <a:t>SP-220442</a:t>
                      </a:r>
                      <a:endParaRPr lang="nl-NL"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600" kern="1200" dirty="0">
                          <a:solidFill>
                            <a:schemeClr val="tx1"/>
                          </a:solidFill>
                          <a:effectLst/>
                          <a:latin typeface="+mn-lt"/>
                          <a:ea typeface="+mn-ea"/>
                          <a:cs typeface="+mn-cs"/>
                        </a:rPr>
                        <a:t>Roaming Value Added Services (RVAS) form part of the roaming services ecosystem.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These services can be provided using proprietary methods in 2G/3G/4G networks, but issues have been identified in 5GS deployments preventing external 3</a:t>
                      </a:r>
                      <a:r>
                        <a:rPr lang="en-US" sz="1600" kern="1200" baseline="30000" dirty="0">
                          <a:solidFill>
                            <a:schemeClr val="tx1"/>
                          </a:solidFill>
                          <a:effectLst/>
                          <a:latin typeface="+mn-lt"/>
                          <a:ea typeface="+mn-ea"/>
                          <a:cs typeface="+mn-cs"/>
                        </a:rPr>
                        <a:t>rd</a:t>
                      </a:r>
                      <a:r>
                        <a:rPr lang="en-US" sz="1600" kern="1200" dirty="0">
                          <a:solidFill>
                            <a:schemeClr val="tx1"/>
                          </a:solidFill>
                          <a:effectLst/>
                          <a:latin typeface="+mn-lt"/>
                          <a:ea typeface="+mn-ea"/>
                          <a:cs typeface="+mn-cs"/>
                        </a:rPr>
                        <a:t> party providers to offer the same RVAS over 5G.</a:t>
                      </a:r>
                      <a:endParaRPr lang="sv-SE"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lvl="0" hangingPunct="0"/>
                      <a:r>
                        <a:rPr lang="en-US" sz="1600" kern="1200" dirty="0">
                          <a:solidFill>
                            <a:schemeClr val="tx1"/>
                          </a:solidFill>
                          <a:effectLst/>
                          <a:latin typeface="+mn-lt"/>
                          <a:ea typeface="+mn-ea"/>
                          <a:cs typeface="+mn-cs"/>
                        </a:rPr>
                        <a:t>To study and derive </a:t>
                      </a:r>
                      <a:r>
                        <a:rPr lang="en-GB" sz="1600" kern="1200" dirty="0">
                          <a:solidFill>
                            <a:schemeClr val="tx1"/>
                          </a:solidFill>
                          <a:effectLst/>
                          <a:latin typeface="+mn-lt"/>
                          <a:ea typeface="+mn-ea"/>
                          <a:cs typeface="+mn-cs"/>
                        </a:rPr>
                        <a:t>potential service requirements </a:t>
                      </a:r>
                      <a:r>
                        <a:rPr lang="en-US" sz="1600" kern="1200" dirty="0">
                          <a:solidFill>
                            <a:schemeClr val="tx1"/>
                          </a:solidFill>
                          <a:effectLst/>
                          <a:latin typeface="+mn-lt"/>
                          <a:ea typeface="+mn-ea"/>
                          <a:cs typeface="+mn-cs"/>
                        </a:rPr>
                        <a:t>for these three RVAS in 5GS:</a:t>
                      </a:r>
                      <a:endParaRPr lang="sv-SE" sz="1600" kern="1200" dirty="0">
                        <a:solidFill>
                          <a:schemeClr val="tx1"/>
                        </a:solidFill>
                        <a:effectLst/>
                        <a:latin typeface="+mn-lt"/>
                        <a:ea typeface="+mn-ea"/>
                        <a:cs typeface="+mn-cs"/>
                      </a:endParaRPr>
                    </a:p>
                    <a:p>
                      <a:pPr marL="742950" lvl="1" indent="-285750" hangingPunct="0">
                        <a:buFont typeface="Arial" panose="020B0604020202020204" pitchFamily="34" charset="0"/>
                        <a:buChar char="•"/>
                      </a:pPr>
                      <a:r>
                        <a:rPr lang="en-US" sz="1600" kern="1200" dirty="0">
                          <a:solidFill>
                            <a:schemeClr val="tx1"/>
                          </a:solidFill>
                          <a:effectLst/>
                          <a:latin typeface="+mn-lt"/>
                          <a:ea typeface="+mn-ea"/>
                          <a:cs typeface="+mn-cs"/>
                        </a:rPr>
                        <a:t>Welcome SMS</a:t>
                      </a:r>
                      <a:endParaRPr lang="sv-SE" sz="1600" kern="1200" dirty="0">
                        <a:solidFill>
                          <a:schemeClr val="tx1"/>
                        </a:solidFill>
                        <a:effectLst/>
                        <a:latin typeface="+mn-lt"/>
                        <a:ea typeface="+mn-ea"/>
                        <a:cs typeface="+mn-cs"/>
                      </a:endParaRPr>
                    </a:p>
                    <a:p>
                      <a:pPr marL="742950" lvl="1" indent="-285750" hangingPunct="0">
                        <a:buFont typeface="Arial" panose="020B0604020202020204" pitchFamily="34" charset="0"/>
                        <a:buChar char="•"/>
                      </a:pPr>
                      <a:r>
                        <a:rPr lang="en-US" sz="1600" kern="1200" dirty="0">
                          <a:solidFill>
                            <a:schemeClr val="tx1"/>
                          </a:solidFill>
                          <a:effectLst/>
                          <a:latin typeface="+mn-lt"/>
                          <a:ea typeface="+mn-ea"/>
                          <a:cs typeface="+mn-cs"/>
                        </a:rPr>
                        <a:t>Steering of Roaming (</a:t>
                      </a:r>
                      <a:r>
                        <a:rPr lang="en-US" sz="1600" kern="1200" dirty="0" err="1">
                          <a:solidFill>
                            <a:schemeClr val="tx1"/>
                          </a:solidFill>
                          <a:effectLst/>
                          <a:latin typeface="+mn-lt"/>
                          <a:ea typeface="+mn-ea"/>
                          <a:cs typeface="+mn-cs"/>
                        </a:rPr>
                        <a:t>SoR</a:t>
                      </a:r>
                      <a:r>
                        <a:rPr lang="en-US" sz="1600" kern="1200" dirty="0">
                          <a:solidFill>
                            <a:schemeClr val="tx1"/>
                          </a:solidFill>
                          <a:effectLst/>
                          <a:latin typeface="+mn-lt"/>
                          <a:ea typeface="+mn-ea"/>
                          <a:cs typeface="+mn-cs"/>
                        </a:rPr>
                        <a:t>) during the registration procedure </a:t>
                      </a:r>
                      <a:endParaRPr lang="sv-SE" sz="1600" kern="1200" dirty="0">
                        <a:solidFill>
                          <a:schemeClr val="tx1"/>
                        </a:solidFill>
                        <a:effectLst/>
                        <a:latin typeface="+mn-lt"/>
                        <a:ea typeface="+mn-ea"/>
                        <a:cs typeface="+mn-cs"/>
                      </a:endParaRPr>
                    </a:p>
                    <a:p>
                      <a:pPr marL="742950" lvl="1" indent="-285750" hangingPunct="0">
                        <a:buFont typeface="Arial" panose="020B0604020202020204" pitchFamily="34" charset="0"/>
                        <a:buChar char="•"/>
                      </a:pPr>
                      <a:r>
                        <a:rPr lang="en-US" sz="1600" kern="1200" dirty="0">
                          <a:solidFill>
                            <a:schemeClr val="tx1"/>
                          </a:solidFill>
                          <a:effectLst/>
                          <a:latin typeface="+mn-lt"/>
                          <a:ea typeface="+mn-ea"/>
                          <a:cs typeface="+mn-cs"/>
                        </a:rPr>
                        <a:t>IMSI based routing to a particular core network (e.g. in a different country)</a:t>
                      </a:r>
                    </a:p>
                    <a:p>
                      <a:pPr marL="0" lvl="0" indent="0" hangingPunct="0">
                        <a:buFont typeface="Arial" panose="020B0604020202020204" pitchFamily="34" charset="0"/>
                        <a:buNone/>
                      </a:pPr>
                      <a:r>
                        <a:rPr lang="en-GB" sz="1600" kern="1200" dirty="0">
                          <a:solidFill>
                            <a:schemeClr val="tx1"/>
                          </a:solidFill>
                          <a:effectLst/>
                          <a:latin typeface="+mn-lt"/>
                          <a:ea typeface="+mn-ea"/>
                          <a:cs typeface="+mn-cs"/>
                        </a:rPr>
                        <a:t>This includes for the HPLMN to provide a northbound API, to enable 3</a:t>
                      </a:r>
                      <a:r>
                        <a:rPr lang="en-GB" sz="1600" kern="1200" baseline="30000" dirty="0">
                          <a:solidFill>
                            <a:schemeClr val="tx1"/>
                          </a:solidFill>
                          <a:effectLst/>
                          <a:latin typeface="+mn-lt"/>
                          <a:ea typeface="+mn-ea"/>
                          <a:cs typeface="+mn-cs"/>
                        </a:rPr>
                        <a:t>rd</a:t>
                      </a:r>
                      <a:r>
                        <a:rPr lang="en-GB" sz="1600" kern="1200" dirty="0">
                          <a:solidFill>
                            <a:schemeClr val="tx1"/>
                          </a:solidFill>
                          <a:effectLst/>
                          <a:latin typeface="+mn-lt"/>
                          <a:ea typeface="+mn-ea"/>
                          <a:cs typeface="+mn-cs"/>
                        </a:rPr>
                        <a:t> parties and operators to provide RVAS</a:t>
                      </a:r>
                      <a:r>
                        <a:rPr lang="en-US" sz="1600" kern="1200" dirty="0">
                          <a:solidFill>
                            <a:schemeClr val="tx1"/>
                          </a:solidFill>
                          <a:effectLst/>
                          <a:latin typeface="+mn-lt"/>
                          <a:ea typeface="+mn-ea"/>
                          <a:cs typeface="+mn-cs"/>
                        </a:rPr>
                        <a:t>.</a:t>
                      </a:r>
                    </a:p>
                    <a:p>
                      <a:pPr lvl="1" hangingPunct="0"/>
                      <a:endParaRPr lang="sv-SE"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36760304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594*434"/>
  <p:tag name="TABLE_ENDDRAG_RECT" val="7*68*594*43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27186</TotalTime>
  <Words>3040</Words>
  <Application>Microsoft Office PowerPoint</Application>
  <PresentationFormat>Widescreen</PresentationFormat>
  <Paragraphs>405</Paragraphs>
  <Slides>22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微软雅黑</vt:lpstr>
      <vt:lpstr>Arial</vt:lpstr>
      <vt:lpstr>Calibri</vt:lpstr>
      <vt:lpstr>Calibri Light</vt:lpstr>
      <vt:lpstr>Qualcomm Next</vt:lpstr>
      <vt:lpstr>Wingdings</vt:lpstr>
      <vt:lpstr>Office Theme</vt:lpstr>
      <vt:lpstr>SA1 Rel-19 Content - Review of Rel-19 process and content and in SA1 including studies agreed -  </vt:lpstr>
      <vt:lpstr>Introduction</vt:lpstr>
      <vt:lpstr>Rel-19 content definition exercise</vt:lpstr>
      <vt:lpstr>Chairperson’s remarks</vt:lpstr>
      <vt:lpstr>SA1 Rel-19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Annex</vt:lpstr>
      <vt:lpstr>SA1#97e SIDs – Initial study proposals (I)</vt:lpstr>
      <vt:lpstr>SA1#97e SIDs – Initial study proposals (II)</vt:lpstr>
      <vt:lpstr>SA1#97e SIDs – Initial study proposals (II)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289</cp:revision>
  <dcterms:created xsi:type="dcterms:W3CDTF">2019-07-19T09:46:23Z</dcterms:created>
  <dcterms:modified xsi:type="dcterms:W3CDTF">2022-06-01T18:58:19Z</dcterms:modified>
</cp:coreProperties>
</file>